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4"/>
  </p:notesMasterIdLst>
  <p:sldIdLst>
    <p:sldId id="256" r:id="rId2"/>
    <p:sldId id="267" r:id="rId3"/>
    <p:sldId id="259" r:id="rId4"/>
    <p:sldId id="265" r:id="rId5"/>
    <p:sldId id="261" r:id="rId6"/>
    <p:sldId id="279" r:id="rId7"/>
    <p:sldId id="262" r:id="rId8"/>
    <p:sldId id="263" r:id="rId9"/>
    <p:sldId id="264" r:id="rId10"/>
    <p:sldId id="266" r:id="rId11"/>
    <p:sldId id="268" r:id="rId12"/>
    <p:sldId id="278" r:id="rId13"/>
    <p:sldId id="269" r:id="rId14"/>
    <p:sldId id="275" r:id="rId15"/>
    <p:sldId id="258" r:id="rId16"/>
    <p:sldId id="270" r:id="rId17"/>
    <p:sldId id="272" r:id="rId18"/>
    <p:sldId id="271" r:id="rId19"/>
    <p:sldId id="273" r:id="rId20"/>
    <p:sldId id="274" r:id="rId21"/>
    <p:sldId id="280" r:id="rId22"/>
    <p:sldId id="276" r:id="rId23"/>
    <p:sldId id="289" r:id="rId24"/>
    <p:sldId id="281" r:id="rId25"/>
    <p:sldId id="282" r:id="rId26"/>
    <p:sldId id="284" r:id="rId27"/>
    <p:sldId id="283" r:id="rId28"/>
    <p:sldId id="285" r:id="rId29"/>
    <p:sldId id="286" r:id="rId30"/>
    <p:sldId id="287" r:id="rId31"/>
    <p:sldId id="288" r:id="rId32"/>
    <p:sldId id="290" r:id="rId33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B7A20-E249-455C-8E49-0A982207210A}" type="datetimeFigureOut">
              <a:rPr lang="es-ES_tradnl" smtClean="0"/>
              <a:pPr/>
              <a:t>04/05/2011</a:t>
            </a:fld>
            <a:endParaRPr lang="es-ES_tradn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48C5F-84C5-40BD-A42D-6F71020B5C35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48C5F-84C5-40BD-A42D-6F71020B5C35}" type="slidenum">
              <a:rPr lang="es-ES_tradnl" smtClean="0"/>
              <a:pPr/>
              <a:t>13</a:t>
            </a:fld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C84D9BE-92C9-43B3-B13C-EF1248B74C1C}" type="datetimeFigureOut">
              <a:rPr lang="es-ES_tradnl" smtClean="0"/>
              <a:pPr/>
              <a:t>04/05/2011</a:t>
            </a:fld>
            <a:endParaRPr lang="es-ES_tradnl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_tradnl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B2FE9F7-DD81-4892-AA06-B1D7D13C83D5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84D9BE-92C9-43B3-B13C-EF1248B74C1C}" type="datetimeFigureOut">
              <a:rPr lang="es-ES_tradnl" smtClean="0"/>
              <a:pPr/>
              <a:t>04/05/2011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2FE9F7-DD81-4892-AA06-B1D7D13C83D5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84D9BE-92C9-43B3-B13C-EF1248B74C1C}" type="datetimeFigureOut">
              <a:rPr lang="es-ES_tradnl" smtClean="0"/>
              <a:pPr/>
              <a:t>04/05/2011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2FE9F7-DD81-4892-AA06-B1D7D13C83D5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84D9BE-92C9-43B3-B13C-EF1248B74C1C}" type="datetimeFigureOut">
              <a:rPr lang="es-ES_tradnl" smtClean="0"/>
              <a:pPr/>
              <a:t>04/05/2011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2FE9F7-DD81-4892-AA06-B1D7D13C83D5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84D9BE-92C9-43B3-B13C-EF1248B74C1C}" type="datetimeFigureOut">
              <a:rPr lang="es-ES_tradnl" smtClean="0"/>
              <a:pPr/>
              <a:t>04/05/2011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2FE9F7-DD81-4892-AA06-B1D7D13C83D5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84D9BE-92C9-43B3-B13C-EF1248B74C1C}" type="datetimeFigureOut">
              <a:rPr lang="es-ES_tradnl" smtClean="0"/>
              <a:pPr/>
              <a:t>04/05/2011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2FE9F7-DD81-4892-AA06-B1D7D13C83D5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84D9BE-92C9-43B3-B13C-EF1248B74C1C}" type="datetimeFigureOut">
              <a:rPr lang="es-ES_tradnl" smtClean="0"/>
              <a:pPr/>
              <a:t>04/05/2011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2FE9F7-DD81-4892-AA06-B1D7D13C83D5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84D9BE-92C9-43B3-B13C-EF1248B74C1C}" type="datetimeFigureOut">
              <a:rPr lang="es-ES_tradnl" smtClean="0"/>
              <a:pPr/>
              <a:t>04/05/2011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2FE9F7-DD81-4892-AA06-B1D7D13C83D5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84D9BE-92C9-43B3-B13C-EF1248B74C1C}" type="datetimeFigureOut">
              <a:rPr lang="es-ES_tradnl" smtClean="0"/>
              <a:pPr/>
              <a:t>04/05/2011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2FE9F7-DD81-4892-AA06-B1D7D13C83D5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C84D9BE-92C9-43B3-B13C-EF1248B74C1C}" type="datetimeFigureOut">
              <a:rPr lang="es-ES_tradnl" smtClean="0"/>
              <a:pPr/>
              <a:t>04/05/2011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2FE9F7-DD81-4892-AA06-B1D7D13C83D5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C84D9BE-92C9-43B3-B13C-EF1248B74C1C}" type="datetimeFigureOut">
              <a:rPr lang="es-ES_tradnl" smtClean="0"/>
              <a:pPr/>
              <a:t>04/05/2011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B2FE9F7-DD81-4892-AA06-B1D7D13C83D5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C84D9BE-92C9-43B3-B13C-EF1248B74C1C}" type="datetimeFigureOut">
              <a:rPr lang="es-ES_tradnl" smtClean="0"/>
              <a:pPr/>
              <a:t>04/05/2011</a:t>
            </a:fld>
            <a:endParaRPr lang="es-ES_tradnl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_tradnl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B2FE9F7-DD81-4892-AA06-B1D7D13C83D5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hnncbiol.blogspot.com/2008/01/sistema-digestivo-ii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1829761"/>
          </a:xfrm>
        </p:spPr>
        <p:txBody>
          <a:bodyPr>
            <a:normAutofit/>
          </a:bodyPr>
          <a:lstStyle/>
          <a:p>
            <a:pPr algn="ctr"/>
            <a:r>
              <a:rPr lang="es-ES_tradnl" sz="5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ANATOMÍA DEL INTESTINO DELGADO:</a:t>
            </a:r>
            <a:endParaRPr lang="es-ES_tradnl" sz="5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6000768"/>
            <a:ext cx="9358346" cy="1199704"/>
          </a:xfrm>
        </p:spPr>
        <p:txBody>
          <a:bodyPr/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Fiamma La Paz – Anatomía – 2do. Biología – </a:t>
            </a:r>
          </a:p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CeRP Centro</a:t>
            </a:r>
            <a:endParaRPr lang="es-ES_tradnl" b="1" dirty="0">
              <a:solidFill>
                <a:schemeClr val="bg1"/>
              </a:solidFill>
            </a:endParaRPr>
          </a:p>
        </p:txBody>
      </p:sp>
      <p:pic>
        <p:nvPicPr>
          <p:cNvPr id="6" name="5 Imagen" descr="di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1580542"/>
            <a:ext cx="5000660" cy="431306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8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_tradnl" sz="2200" dirty="0" smtClean="0"/>
              <a:t>   La lámina propia de la mucosa está formada por células pertenecientes al sistema inmunitario, como linfocitos.</a:t>
            </a:r>
            <a:br>
              <a:rPr lang="es-ES_tradnl" sz="2200" dirty="0" smtClean="0"/>
            </a:br>
            <a:r>
              <a:rPr lang="es-ES_tradnl" sz="2200" dirty="0" smtClean="0"/>
              <a:t>Además tiene </a:t>
            </a:r>
            <a:r>
              <a:rPr lang="es-ES_tradnl" sz="2200" b="1" dirty="0" smtClean="0"/>
              <a:t>placas de </a:t>
            </a:r>
            <a:r>
              <a:rPr lang="es-ES_tradnl" sz="2200" b="1" dirty="0" err="1" smtClean="0"/>
              <a:t>Peyer</a:t>
            </a:r>
            <a:r>
              <a:rPr lang="es-ES_tradnl" sz="2200" b="1" dirty="0" smtClean="0"/>
              <a:t>, que son nódulos linfáticos.</a:t>
            </a:r>
            <a:br>
              <a:rPr lang="es-ES_tradnl" sz="2200" b="1" dirty="0" smtClean="0"/>
            </a:br>
            <a:endParaRPr lang="es-ES_tradnl" sz="2200" b="1" dirty="0" smtClean="0"/>
          </a:p>
          <a:p>
            <a:pPr>
              <a:buNone/>
            </a:pPr>
            <a:r>
              <a:rPr lang="es-ES_tradnl" sz="2200" b="1" u="sng" dirty="0" smtClean="0"/>
              <a:t>EPITELIO: </a:t>
            </a:r>
            <a:r>
              <a:rPr lang="es-ES_tradnl" sz="2200" dirty="0" smtClean="0"/>
              <a:t/>
            </a:r>
            <a:br>
              <a:rPr lang="es-ES_tradnl" sz="2200" dirty="0" smtClean="0"/>
            </a:br>
            <a:r>
              <a:rPr lang="es-ES_tradnl" sz="2200" u="sng" dirty="0" smtClean="0"/>
              <a:t>Células</a:t>
            </a:r>
            <a:r>
              <a:rPr lang="es-ES_tradnl" sz="2200" dirty="0" smtClean="0"/>
              <a:t>              absorbentes           En las vellosidades       </a:t>
            </a:r>
          </a:p>
          <a:p>
            <a:pPr>
              <a:buNone/>
            </a:pPr>
            <a:r>
              <a:rPr lang="es-ES_tradnl" sz="2200" dirty="0" smtClean="0"/>
              <a:t>                            caliciformes            y en las glándulas  </a:t>
            </a:r>
          </a:p>
          <a:p>
            <a:pPr>
              <a:buNone/>
            </a:pPr>
            <a:r>
              <a:rPr lang="es-ES_tradnl" sz="2200" dirty="0" smtClean="0"/>
              <a:t>                       </a:t>
            </a:r>
            <a:r>
              <a:rPr lang="es-ES_tradnl" sz="2200" dirty="0" err="1" smtClean="0"/>
              <a:t>enteroendocrinas</a:t>
            </a:r>
            <a:r>
              <a:rPr lang="es-ES_tradnl" sz="2200" dirty="0" smtClean="0"/>
              <a:t>        de </a:t>
            </a:r>
            <a:r>
              <a:rPr lang="es-ES_tradnl" sz="2200" dirty="0" err="1" smtClean="0"/>
              <a:t>Liberkuhn</a:t>
            </a:r>
            <a:r>
              <a:rPr lang="es-ES_tradnl" sz="2200" dirty="0" smtClean="0"/>
              <a:t>.</a:t>
            </a:r>
          </a:p>
          <a:p>
            <a:pPr>
              <a:buNone/>
            </a:pPr>
            <a:r>
              <a:rPr lang="es-ES_tradnl" sz="2200" dirty="0" smtClean="0"/>
              <a:t/>
            </a:r>
            <a:br>
              <a:rPr lang="es-ES_tradnl" sz="2200" dirty="0" smtClean="0"/>
            </a:br>
            <a:r>
              <a:rPr lang="es-ES_tradnl" sz="2200" dirty="0" smtClean="0"/>
              <a:t>                       </a:t>
            </a:r>
            <a:r>
              <a:rPr lang="es-ES_tradnl" sz="2200" dirty="0" err="1" smtClean="0"/>
              <a:t>Paneth</a:t>
            </a:r>
            <a:r>
              <a:rPr lang="es-ES_tradnl" sz="2200" dirty="0" smtClean="0"/>
              <a:t>                   Sólo en las glándulas</a:t>
            </a:r>
          </a:p>
          <a:p>
            <a:pPr>
              <a:buNone/>
            </a:pPr>
            <a:r>
              <a:rPr lang="es-ES_tradnl" sz="2200" dirty="0" smtClean="0"/>
              <a:t>                         regeneradoras          de </a:t>
            </a:r>
            <a:r>
              <a:rPr lang="es-ES_tradnl" sz="2200" dirty="0" err="1" smtClean="0"/>
              <a:t>Liberkuhn</a:t>
            </a:r>
            <a:r>
              <a:rPr lang="es-ES_tradnl" sz="2200" dirty="0" smtClean="0"/>
              <a:t>.</a:t>
            </a:r>
          </a:p>
          <a:p>
            <a:pPr>
              <a:buNone/>
            </a:pPr>
            <a:r>
              <a:rPr lang="es-ES_tradnl" sz="2200" dirty="0" smtClean="0"/>
              <a:t>                         células M </a:t>
            </a:r>
            <a:r>
              <a:rPr lang="es-ES_tradnl" sz="2200" dirty="0" smtClean="0">
                <a:sym typeface="Wingdings" pitchFamily="2" charset="2"/>
              </a:rPr>
              <a:t> Sólo en el epitelio superficial.</a:t>
            </a:r>
          </a:p>
          <a:p>
            <a:pPr>
              <a:buNone/>
            </a:pPr>
            <a:r>
              <a:rPr lang="es-ES_tradnl" sz="2200" dirty="0" smtClean="0">
                <a:sym typeface="Wingdings" pitchFamily="2" charset="2"/>
              </a:rPr>
              <a:t>   Las células </a:t>
            </a:r>
            <a:r>
              <a:rPr lang="es-ES_tradnl" sz="2200" u="sng" dirty="0" smtClean="0">
                <a:sym typeface="Wingdings" pitchFamily="2" charset="2"/>
              </a:rPr>
              <a:t>absorbentes</a:t>
            </a:r>
            <a:r>
              <a:rPr lang="es-ES_tradnl" sz="2200" dirty="0" smtClean="0">
                <a:sym typeface="Wingdings" pitchFamily="2" charset="2"/>
              </a:rPr>
              <a:t> son </a:t>
            </a:r>
            <a:r>
              <a:rPr lang="es-ES_tradnl" sz="2200" dirty="0" err="1" smtClean="0">
                <a:sym typeface="Wingdings" pitchFamily="2" charset="2"/>
              </a:rPr>
              <a:t>enterocitos</a:t>
            </a:r>
            <a:r>
              <a:rPr lang="es-ES_tradnl" sz="2200" dirty="0" smtClean="0">
                <a:sym typeface="Wingdings" pitchFamily="2" charset="2"/>
              </a:rPr>
              <a:t> y son </a:t>
            </a:r>
            <a:r>
              <a:rPr lang="es-ES_tradnl" sz="2200" dirty="0" err="1" smtClean="0">
                <a:sym typeface="Wingdings" pitchFamily="2" charset="2"/>
              </a:rPr>
              <a:t>acidófilas</a:t>
            </a:r>
            <a:r>
              <a:rPr lang="es-ES_tradnl" sz="2200" dirty="0" smtClean="0">
                <a:sym typeface="Wingdings" pitchFamily="2" charset="2"/>
              </a:rPr>
              <a:t>. Sus M.P. poseen muchas </a:t>
            </a:r>
            <a:r>
              <a:rPr lang="es-ES_tradnl" sz="2200" dirty="0" err="1" smtClean="0">
                <a:sym typeface="Wingdings" pitchFamily="2" charset="2"/>
              </a:rPr>
              <a:t>microvellosidades</a:t>
            </a:r>
            <a:r>
              <a:rPr lang="es-ES_tradnl" sz="2200" dirty="0" smtClean="0">
                <a:sym typeface="Wingdings" pitchFamily="2" charset="2"/>
              </a:rPr>
              <a:t> cubiertas con </a:t>
            </a:r>
            <a:r>
              <a:rPr lang="es-ES_tradnl" sz="2200" dirty="0" err="1" smtClean="0">
                <a:sym typeface="Wingdings" pitchFamily="2" charset="2"/>
              </a:rPr>
              <a:t>glucocaliz</a:t>
            </a:r>
            <a:r>
              <a:rPr lang="es-ES_tradnl" sz="2200" dirty="0" smtClean="0">
                <a:sym typeface="Wingdings" pitchFamily="2" charset="2"/>
              </a:rPr>
              <a:t> que facilitan la absorción.</a:t>
            </a:r>
            <a:endParaRPr lang="es-ES_tradnl" sz="2200" dirty="0"/>
          </a:p>
        </p:txBody>
      </p:sp>
      <p:cxnSp>
        <p:nvCxnSpPr>
          <p:cNvPr id="5" name="4 Conector recto de flecha"/>
          <p:cNvCxnSpPr/>
          <p:nvPr/>
        </p:nvCxnSpPr>
        <p:spPr>
          <a:xfrm>
            <a:off x="2000232" y="2571744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>
            <a:off x="2000232" y="2571744"/>
            <a:ext cx="78581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>
            <a:off x="2000232" y="2571744"/>
            <a:ext cx="64294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 rot="16200000" flipH="1">
            <a:off x="1500166" y="3071810"/>
            <a:ext cx="1785950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 rot="16200000" flipH="1">
            <a:off x="1750199" y="2821777"/>
            <a:ext cx="1357322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 rot="16200000" flipH="1">
            <a:off x="1285852" y="3286124"/>
            <a:ext cx="2214578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Cerrar llave"/>
          <p:cNvSpPr/>
          <p:nvPr/>
        </p:nvSpPr>
        <p:spPr>
          <a:xfrm>
            <a:off x="5286380" y="2428868"/>
            <a:ext cx="142876" cy="114300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1" name="30 Cerrar llave"/>
          <p:cNvSpPr/>
          <p:nvPr/>
        </p:nvSpPr>
        <p:spPr>
          <a:xfrm>
            <a:off x="5143504" y="3857628"/>
            <a:ext cx="71438" cy="64294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721563"/>
          </a:xfrm>
        </p:spPr>
        <p:txBody>
          <a:bodyPr/>
          <a:lstStyle/>
          <a:p>
            <a:pPr>
              <a:buNone/>
            </a:pPr>
            <a:r>
              <a:rPr lang="es-ES_tradnl" dirty="0" smtClean="0"/>
              <a:t>  </a:t>
            </a:r>
            <a:r>
              <a:rPr lang="es-ES_tradnl" sz="2200" dirty="0" smtClean="0"/>
              <a:t>Las </a:t>
            </a:r>
            <a:r>
              <a:rPr lang="es-ES_tradnl" sz="2200" u="sng" dirty="0" smtClean="0"/>
              <a:t>células caliciformes</a:t>
            </a:r>
            <a:r>
              <a:rPr lang="es-ES_tradnl" sz="2200" dirty="0" smtClean="0"/>
              <a:t> aumentan en cantidad a medida que se van acercando al íleon. Poseen muchos granos de </a:t>
            </a:r>
            <a:r>
              <a:rPr lang="es-ES_tradnl" sz="2200" dirty="0" err="1" smtClean="0"/>
              <a:t>mucinógeno</a:t>
            </a:r>
            <a:r>
              <a:rPr lang="es-ES_tradnl" sz="2200" dirty="0" smtClean="0"/>
              <a:t>. Secretan un moco para proteger el epitelio. </a:t>
            </a:r>
            <a:endParaRPr lang="es-ES_tradnl" sz="2200" u="sng" dirty="0" smtClean="0"/>
          </a:p>
          <a:p>
            <a:pPr>
              <a:buNone/>
            </a:pPr>
            <a:r>
              <a:rPr lang="es-ES_tradnl" sz="2200" dirty="0" smtClean="0"/>
              <a:t>   Las </a:t>
            </a:r>
            <a:r>
              <a:rPr lang="es-ES_tradnl" sz="2200" u="sng" dirty="0" smtClean="0"/>
              <a:t>células de </a:t>
            </a:r>
            <a:r>
              <a:rPr lang="es-ES_tradnl" sz="2200" u="sng" dirty="0" err="1" smtClean="0"/>
              <a:t>Paneth</a:t>
            </a:r>
            <a:r>
              <a:rPr lang="es-ES_tradnl" sz="2200" dirty="0" smtClean="0"/>
              <a:t> se localizan en las glándulas de </a:t>
            </a:r>
            <a:r>
              <a:rPr lang="es-ES_tradnl" sz="2200" dirty="0" err="1" smtClean="0"/>
              <a:t>Liberkuhn</a:t>
            </a:r>
            <a:r>
              <a:rPr lang="es-ES_tradnl" sz="2200" dirty="0" smtClean="0"/>
              <a:t> y tienen muchas </a:t>
            </a:r>
            <a:r>
              <a:rPr lang="es-ES_tradnl" sz="2200" dirty="0" err="1" smtClean="0"/>
              <a:t>lisozimas</a:t>
            </a:r>
            <a:r>
              <a:rPr lang="es-ES_tradnl" sz="2200" dirty="0" smtClean="0"/>
              <a:t> que son enzimas encargadas de destruir bacterias. </a:t>
            </a:r>
            <a:endParaRPr lang="es-ES_tradnl" sz="2200" u="sng" dirty="0" smtClean="0"/>
          </a:p>
          <a:p>
            <a:pPr>
              <a:buNone/>
            </a:pPr>
            <a:r>
              <a:rPr lang="es-ES_tradnl" sz="2200" dirty="0" smtClean="0"/>
              <a:t>   Las </a:t>
            </a:r>
            <a:r>
              <a:rPr lang="es-ES_tradnl" sz="2200" u="sng" dirty="0" smtClean="0"/>
              <a:t>células regeneradoras</a:t>
            </a:r>
            <a:r>
              <a:rPr lang="es-ES_tradnl" sz="2200" dirty="0" smtClean="0"/>
              <a:t> realizan muchas mitosis.</a:t>
            </a:r>
          </a:p>
        </p:txBody>
      </p:sp>
      <p:pic>
        <p:nvPicPr>
          <p:cNvPr id="4" name="3 Imagen" descr="celulas del epitelio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3429000"/>
            <a:ext cx="5557345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celulas del epitelio de tortora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421093"/>
            <a:ext cx="8072494" cy="5800321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28596" y="642894"/>
            <a:ext cx="8229600" cy="621510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_tradnl" sz="2600" dirty="0" smtClean="0"/>
              <a:t> </a:t>
            </a:r>
            <a:r>
              <a:rPr lang="es-ES_tradnl" sz="2600" b="1" dirty="0" smtClean="0">
                <a:solidFill>
                  <a:schemeClr val="bg2">
                    <a:lumMod val="50000"/>
                  </a:schemeClr>
                </a:solidFill>
              </a:rPr>
              <a:t>SUBMUCOSA: </a:t>
            </a:r>
            <a:r>
              <a:rPr lang="es-ES_tradnl" sz="2600" dirty="0" smtClean="0"/>
              <a:t>En el duodeno tiene </a:t>
            </a:r>
            <a:r>
              <a:rPr lang="es-ES_tradnl" sz="2600" b="1" dirty="0" smtClean="0"/>
              <a:t>glándulas de </a:t>
            </a:r>
            <a:r>
              <a:rPr lang="es-ES_tradnl" sz="2600" b="1" dirty="0" err="1" smtClean="0"/>
              <a:t>Brunner</a:t>
            </a:r>
            <a:r>
              <a:rPr lang="es-ES_tradnl" sz="2600" dirty="0" smtClean="0"/>
              <a:t> que se abren en el fondo de las glándulas de </a:t>
            </a:r>
            <a:r>
              <a:rPr lang="es-ES_tradnl" sz="2600" dirty="0" err="1" smtClean="0"/>
              <a:t>Lieberkuhn</a:t>
            </a:r>
            <a:r>
              <a:rPr lang="es-ES_tradnl" sz="2600" dirty="0" smtClean="0"/>
              <a:t>. Las células de dichas glándulas son serosas y mucosas. Secretan un moco alcalino que protege la mucosa y eleva el pH para activar las enzimas. </a:t>
            </a:r>
          </a:p>
          <a:p>
            <a:pPr>
              <a:buNone/>
            </a:pPr>
            <a:endParaRPr lang="es-ES_tradnl" sz="26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s-ES_tradnl" sz="2600" b="1" dirty="0" smtClean="0">
                <a:solidFill>
                  <a:schemeClr val="bg2">
                    <a:lumMod val="50000"/>
                  </a:schemeClr>
                </a:solidFill>
              </a:rPr>
              <a:t>  MUSCULAR: </a:t>
            </a:r>
            <a:r>
              <a:rPr lang="es-ES_tradnl" sz="2600" dirty="0" smtClean="0"/>
              <a:t>compuesta por capas circulares y longitudinales.</a:t>
            </a:r>
          </a:p>
          <a:p>
            <a:pPr>
              <a:buNone/>
            </a:pPr>
            <a:endParaRPr lang="es-ES_tradnl" sz="2600" dirty="0" smtClean="0"/>
          </a:p>
          <a:p>
            <a:pPr>
              <a:buNone/>
            </a:pPr>
            <a:r>
              <a:rPr lang="es-ES_tradnl" sz="2600" b="1" dirty="0" smtClean="0">
                <a:solidFill>
                  <a:schemeClr val="bg2">
                    <a:lumMod val="50000"/>
                  </a:schemeClr>
                </a:solidFill>
              </a:rPr>
              <a:t>  SEROSA: </a:t>
            </a:r>
            <a:r>
              <a:rPr lang="es-ES_tradnl" sz="2600" dirty="0" smtClean="0"/>
              <a:t>está compuesta por el </a:t>
            </a:r>
            <a:r>
              <a:rPr lang="es-ES_tradnl" sz="2600" b="1" dirty="0" smtClean="0"/>
              <a:t>peritoneo visceral. </a:t>
            </a:r>
            <a:r>
              <a:rPr lang="es-ES_tradnl" sz="2600" dirty="0" smtClean="0"/>
              <a:t>En el </a:t>
            </a:r>
            <a:r>
              <a:rPr lang="es-ES_tradnl" sz="2600" b="1" dirty="0" smtClean="0"/>
              <a:t>duodeno</a:t>
            </a:r>
            <a:r>
              <a:rPr lang="es-ES_tradnl" sz="2600" dirty="0" smtClean="0"/>
              <a:t> el peritoneo atrás no está. </a:t>
            </a:r>
            <a:endParaRPr lang="es-ES_tradnl" sz="26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85720" y="100010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_tradnl" sz="6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ANATOMÍA MACROSCÓPICA DEL INTESTINO DELGADO:</a:t>
            </a:r>
            <a:endParaRPr lang="es-ES_tradnl" sz="6000" dirty="0"/>
          </a:p>
        </p:txBody>
      </p:sp>
      <p:pic>
        <p:nvPicPr>
          <p:cNvPr id="5" name="4 Imagen" descr="Dibujo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99635">
            <a:off x="5000628" y="3643314"/>
            <a:ext cx="3506549" cy="266190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4811715"/>
          </a:xfrm>
        </p:spPr>
        <p:txBody>
          <a:bodyPr>
            <a:normAutofit/>
          </a:bodyPr>
          <a:lstStyle/>
          <a:p>
            <a:r>
              <a:rPr lang="es-ES_tradnl" sz="1900" dirty="0" smtClean="0"/>
              <a:t>Es la </a:t>
            </a:r>
            <a:r>
              <a:rPr lang="es-ES_tradnl" sz="1900" b="1" dirty="0" smtClean="0"/>
              <a:t>primera porción </a:t>
            </a:r>
            <a:r>
              <a:rPr lang="es-ES_tradnl" sz="1900" dirty="0" smtClean="0"/>
              <a:t>del intestino delgado, y está interpuesta entre el estómago y el yeyuno.</a:t>
            </a:r>
          </a:p>
          <a:p>
            <a:r>
              <a:rPr lang="es-ES_tradnl" sz="1900" dirty="0" smtClean="0"/>
              <a:t>Tiene </a:t>
            </a:r>
            <a:r>
              <a:rPr lang="es-ES_tradnl" sz="1900" b="1" dirty="0" smtClean="0"/>
              <a:t>forma de C</a:t>
            </a:r>
            <a:r>
              <a:rPr lang="es-ES_tradnl" sz="1900" dirty="0" smtClean="0"/>
              <a:t>.</a:t>
            </a:r>
          </a:p>
          <a:p>
            <a:r>
              <a:rPr lang="es-ES_tradnl" sz="1900" dirty="0" smtClean="0"/>
              <a:t>Se extiende </a:t>
            </a:r>
            <a:r>
              <a:rPr lang="es-ES_tradnl" sz="1900" b="1" dirty="0" smtClean="0"/>
              <a:t>desde el píloro hasta la flexura </a:t>
            </a:r>
            <a:r>
              <a:rPr lang="es-ES_tradnl" sz="1900" b="1" dirty="0" err="1" smtClean="0"/>
              <a:t>duodenoyeyunal</a:t>
            </a:r>
            <a:r>
              <a:rPr lang="es-ES_tradnl" sz="1900" dirty="0" smtClean="0"/>
              <a:t>, hasta el yeyuno.</a:t>
            </a:r>
          </a:p>
          <a:p>
            <a:r>
              <a:rPr lang="es-ES_tradnl" sz="1900" dirty="0" smtClean="0"/>
              <a:t>Se adosa al peritoneo parietal superior.</a:t>
            </a:r>
          </a:p>
          <a:p>
            <a:r>
              <a:rPr lang="es-ES_tradnl" sz="1900" dirty="0" smtClean="0"/>
              <a:t>Se conecta con el cuerpo del páncreas.</a:t>
            </a:r>
          </a:p>
          <a:p>
            <a:r>
              <a:rPr lang="es-ES_tradnl" sz="1900" dirty="0" smtClean="0"/>
              <a:t>El tránsito es muy rápido.</a:t>
            </a:r>
            <a:endParaRPr lang="es-ES_tradnl" sz="19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algn="ctr"/>
            <a:r>
              <a:rPr lang="es-ES_tradnl" dirty="0" smtClean="0"/>
              <a:t>DUODENO:</a:t>
            </a:r>
            <a:endParaRPr lang="es-ES_tradnl" dirty="0"/>
          </a:p>
        </p:txBody>
      </p:sp>
      <p:pic>
        <p:nvPicPr>
          <p:cNvPr id="5" name="4 Imagen" descr="duodeno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3923377"/>
            <a:ext cx="5857916" cy="293462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duodeno corte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428604"/>
            <a:ext cx="7500990" cy="5848037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ubicacion dl duodeno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915" y="0"/>
            <a:ext cx="64501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357982"/>
          </a:xfrm>
        </p:spPr>
        <p:txBody>
          <a:bodyPr>
            <a:noAutofit/>
          </a:bodyPr>
          <a:lstStyle/>
          <a:p>
            <a:r>
              <a:rPr lang="es-ES_tradnl" sz="2200" dirty="0" smtClean="0"/>
              <a:t>Desembocan en el duodeno los </a:t>
            </a:r>
            <a:r>
              <a:rPr lang="es-ES_tradnl" sz="2200" b="1" dirty="0" smtClean="0"/>
              <a:t>conductos pancreáticos (jugo pancreático) y colédoco (del hígado, bilis). </a:t>
            </a:r>
          </a:p>
          <a:p>
            <a:endParaRPr lang="es-ES_tradnl" sz="2200" dirty="0" smtClean="0"/>
          </a:p>
          <a:p>
            <a:r>
              <a:rPr lang="es-ES_tradnl" sz="2200" dirty="0" smtClean="0"/>
              <a:t>Tiene forma de un anillo </a:t>
            </a:r>
            <a:r>
              <a:rPr lang="es-ES_tradnl" sz="2200" dirty="0" smtClean="0"/>
              <a:t>incompleto, en el sentido que no tiene el mesenterio en su parte posterior, pero en realidad es un anillo cerrado. </a:t>
            </a:r>
            <a:endParaRPr lang="es-ES_tradnl" sz="2200" dirty="0" smtClean="0"/>
          </a:p>
          <a:p>
            <a:endParaRPr lang="es-ES_tradnl" sz="2200" dirty="0" smtClean="0"/>
          </a:p>
          <a:p>
            <a:r>
              <a:rPr lang="es-ES_tradnl" sz="2200" dirty="0" smtClean="0"/>
              <a:t>Se divide en cuatro partes:               </a:t>
            </a:r>
            <a:r>
              <a:rPr lang="es-ES_tradnl" sz="2200" b="1" dirty="0" smtClean="0"/>
              <a:t>S</a:t>
            </a:r>
            <a:r>
              <a:rPr lang="es-ES_tradnl" sz="2200" b="1" u="sng" dirty="0" smtClean="0"/>
              <a:t>uperior:</a:t>
            </a:r>
            <a:r>
              <a:rPr lang="es-ES_tradnl" sz="2200" b="1" dirty="0" smtClean="0"/>
              <a:t> </a:t>
            </a:r>
            <a:r>
              <a:rPr lang="es-ES_tradnl" sz="2200" dirty="0" smtClean="0"/>
              <a:t>Situada en                          </a:t>
            </a:r>
          </a:p>
          <a:p>
            <a:pPr>
              <a:buNone/>
            </a:pPr>
            <a:r>
              <a:rPr lang="es-ES_tradnl" sz="2200" dirty="0" smtClean="0"/>
              <a:t>                                                            el flanco derecho                                   </a:t>
            </a:r>
          </a:p>
          <a:p>
            <a:pPr>
              <a:buNone/>
            </a:pPr>
            <a:r>
              <a:rPr lang="es-ES_tradnl" sz="2200" dirty="0" smtClean="0"/>
              <a:t>                                                            de la </a:t>
            </a:r>
            <a:r>
              <a:rPr lang="es-ES_tradnl" sz="2200" dirty="0" smtClean="0"/>
              <a:t>1era vértebra  </a:t>
            </a:r>
            <a:endParaRPr lang="es-ES_tradnl" sz="2200" dirty="0" smtClean="0"/>
          </a:p>
          <a:p>
            <a:pPr>
              <a:buNone/>
            </a:pPr>
            <a:r>
              <a:rPr lang="es-ES_tradnl" sz="2200" dirty="0" smtClean="0"/>
              <a:t>     </a:t>
            </a:r>
            <a:r>
              <a:rPr lang="es-ES_tradnl" sz="2200" b="1" u="sng" dirty="0" smtClean="0"/>
              <a:t>Inferior o</a:t>
            </a:r>
            <a:r>
              <a:rPr lang="es-ES_tradnl" sz="2200" b="1" dirty="0" smtClean="0"/>
              <a:t>               </a:t>
            </a:r>
            <a:r>
              <a:rPr lang="es-ES_tradnl" sz="2200" b="1" u="sng" dirty="0" smtClean="0"/>
              <a:t>Descendente:</a:t>
            </a:r>
            <a:r>
              <a:rPr lang="es-ES_tradnl" sz="2200" b="1" dirty="0" smtClean="0"/>
              <a:t>     </a:t>
            </a:r>
            <a:r>
              <a:rPr lang="es-ES_tradnl" sz="2200" dirty="0" smtClean="0"/>
              <a:t>lumbar. </a:t>
            </a:r>
          </a:p>
          <a:p>
            <a:pPr>
              <a:buNone/>
            </a:pPr>
            <a:r>
              <a:rPr lang="es-ES_tradnl" sz="2200" dirty="0" smtClean="0"/>
              <a:t>     </a:t>
            </a:r>
            <a:r>
              <a:rPr lang="es-ES_tradnl" sz="2200" b="1" u="sng" dirty="0" smtClean="0"/>
              <a:t>horizontal:</a:t>
            </a:r>
            <a:r>
              <a:rPr lang="es-ES_tradnl" sz="2200" b="1" dirty="0" smtClean="0"/>
              <a:t>           </a:t>
            </a:r>
            <a:r>
              <a:rPr lang="es-ES_tradnl" sz="2200" dirty="0" smtClean="0"/>
              <a:t>desciende a        Se extiende del      </a:t>
            </a:r>
          </a:p>
          <a:p>
            <a:pPr>
              <a:buNone/>
            </a:pPr>
            <a:r>
              <a:rPr lang="es-ES_tradnl" sz="2200" dirty="0" smtClean="0"/>
              <a:t>     desciende de        la derecha          píloro al cuello de </a:t>
            </a:r>
          </a:p>
          <a:p>
            <a:pPr>
              <a:buNone/>
            </a:pPr>
            <a:r>
              <a:rPr lang="es-ES_tradnl" sz="2200" dirty="0" smtClean="0"/>
              <a:t>     derecha               de la columna     la vesícula biliar, </a:t>
            </a:r>
          </a:p>
          <a:p>
            <a:pPr>
              <a:buNone/>
            </a:pPr>
            <a:r>
              <a:rPr lang="es-ES_tradnl" sz="2200" dirty="0" smtClean="0"/>
              <a:t>     a la izquierda       vertebral.           donde se incurva </a:t>
            </a:r>
          </a:p>
          <a:p>
            <a:pPr>
              <a:buNone/>
            </a:pPr>
            <a:r>
              <a:rPr lang="es-ES_tradnl" sz="2200" dirty="0" smtClean="0"/>
              <a:t>     Pasa delante de    Recibe a los       hacia abajo. </a:t>
            </a:r>
          </a:p>
          <a:p>
            <a:pPr>
              <a:buNone/>
            </a:pPr>
            <a:r>
              <a:rPr lang="es-ES_tradnl" sz="2200" dirty="0" smtClean="0"/>
              <a:t>     la columna ver.     conductos.    </a:t>
            </a:r>
          </a:p>
          <a:p>
            <a:pPr>
              <a:buNone/>
            </a:pPr>
            <a:r>
              <a:rPr lang="es-ES_tradnl" sz="2200" dirty="0" smtClean="0"/>
              <a:t>        </a:t>
            </a:r>
            <a:endParaRPr lang="es-ES_tradnl" sz="2200" dirty="0"/>
          </a:p>
        </p:txBody>
      </p:sp>
      <p:cxnSp>
        <p:nvCxnSpPr>
          <p:cNvPr id="7" name="6 Conector recto de flecha"/>
          <p:cNvCxnSpPr/>
          <p:nvPr/>
        </p:nvCxnSpPr>
        <p:spPr>
          <a:xfrm>
            <a:off x="4786314" y="3000372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 rot="5400000">
            <a:off x="4322761" y="3463925"/>
            <a:ext cx="927900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rot="10800000" flipV="1">
            <a:off x="2857488" y="3000372"/>
            <a:ext cx="1928826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721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_tradnl" sz="2200" dirty="0" smtClean="0"/>
              <a:t>            </a:t>
            </a:r>
            <a:r>
              <a:rPr lang="es-ES_tradnl" sz="2200" b="1" u="sng" dirty="0" smtClean="0"/>
              <a:t>Ascendente:</a:t>
            </a:r>
            <a:r>
              <a:rPr lang="es-ES_tradnl" sz="2200" b="1" dirty="0" smtClean="0"/>
              <a:t> </a:t>
            </a:r>
            <a:r>
              <a:rPr lang="es-ES_tradnl" sz="2200" dirty="0" smtClean="0"/>
              <a:t>se dirige hacia arriba, a la izquierda y algo hacia atrás.</a:t>
            </a:r>
          </a:p>
          <a:p>
            <a:pPr>
              <a:buNone/>
            </a:pPr>
            <a:r>
              <a:rPr lang="es-ES_tradnl" sz="2200" dirty="0" smtClean="0"/>
              <a:t>             </a:t>
            </a:r>
            <a:r>
              <a:rPr lang="es-ES_tradnl" sz="2200" b="1" u="sng" dirty="0" smtClean="0"/>
              <a:t>Flexura </a:t>
            </a:r>
            <a:r>
              <a:rPr lang="es-ES_tradnl" sz="2200" b="1" u="sng" dirty="0" err="1" smtClean="0"/>
              <a:t>duodenoyeyunal</a:t>
            </a:r>
            <a:r>
              <a:rPr lang="es-ES_tradnl" sz="2200" b="1" u="sng" dirty="0" smtClean="0"/>
              <a:t>:</a:t>
            </a:r>
            <a:r>
              <a:rPr lang="es-ES_tradnl" sz="2200" b="1" dirty="0" smtClean="0"/>
              <a:t> </a:t>
            </a:r>
            <a:r>
              <a:rPr lang="es-ES_tradnl" sz="2200" dirty="0" smtClean="0"/>
              <a:t>sostenida por el músculo </a:t>
            </a:r>
            <a:r>
              <a:rPr lang="es-ES_tradnl" sz="2200" dirty="0" err="1" smtClean="0"/>
              <a:t>suspensor</a:t>
            </a:r>
            <a:r>
              <a:rPr lang="es-ES_tradnl" sz="2200" dirty="0" smtClean="0"/>
              <a:t> del duodeno que lo une al diafragma.</a:t>
            </a:r>
            <a:br>
              <a:rPr lang="es-ES_tradnl" sz="2200" dirty="0" smtClean="0"/>
            </a:br>
            <a:r>
              <a:rPr lang="es-ES_tradnl" sz="2200" dirty="0" smtClean="0"/>
              <a:t>La unión con el yeyuno forma un ángulo agudo.</a:t>
            </a:r>
            <a:endParaRPr lang="es-ES_tradnl" sz="2200" u="sng" dirty="0"/>
          </a:p>
        </p:txBody>
      </p:sp>
      <p:cxnSp>
        <p:nvCxnSpPr>
          <p:cNvPr id="4" name="3 Conector recto de flecha"/>
          <p:cNvCxnSpPr/>
          <p:nvPr/>
        </p:nvCxnSpPr>
        <p:spPr>
          <a:xfrm>
            <a:off x="571472" y="500042"/>
            <a:ext cx="10715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 de flecha"/>
          <p:cNvCxnSpPr/>
          <p:nvPr/>
        </p:nvCxnSpPr>
        <p:spPr>
          <a:xfrm>
            <a:off x="642910" y="1214422"/>
            <a:ext cx="10715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5 Imagen" descr="esquema de duodeno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406688"/>
            <a:ext cx="7358114" cy="44513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57158" y="257174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s-ES_tradnl" sz="2800" dirty="0" smtClean="0"/>
          </a:p>
          <a:p>
            <a:pPr>
              <a:buNone/>
            </a:pPr>
            <a:endParaRPr lang="es-ES_tradnl" sz="2800" dirty="0" smtClean="0"/>
          </a:p>
          <a:p>
            <a:pPr>
              <a:buNone/>
            </a:pPr>
            <a:endParaRPr lang="es-ES_tradnl" sz="2800" dirty="0" smtClean="0"/>
          </a:p>
          <a:p>
            <a:endParaRPr lang="es-ES_tradnl" sz="2800" dirty="0" smtClean="0"/>
          </a:p>
          <a:p>
            <a:pPr>
              <a:buNone/>
            </a:pPr>
            <a:r>
              <a:rPr lang="es-ES_tradnl" sz="4000" dirty="0" smtClean="0"/>
              <a:t>DUODENO    YEYUNO     ÍLEON </a:t>
            </a:r>
          </a:p>
          <a:p>
            <a:endParaRPr lang="es-ES_tradnl" sz="2800" dirty="0" smtClean="0"/>
          </a:p>
          <a:p>
            <a:pPr>
              <a:buNone/>
            </a:pPr>
            <a:r>
              <a:rPr lang="es-ES_tradnl" sz="2800" dirty="0" smtClean="0"/>
              <a:t>      </a:t>
            </a:r>
          </a:p>
          <a:p>
            <a:pPr>
              <a:buNone/>
            </a:pPr>
            <a:r>
              <a:rPr lang="es-ES_tradnl" sz="2800" dirty="0" smtClean="0"/>
              <a:t>                             </a:t>
            </a:r>
            <a:endParaRPr lang="es-ES_tradn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285852" y="785794"/>
            <a:ext cx="8229600" cy="1143000"/>
          </a:xfrm>
        </p:spPr>
        <p:txBody>
          <a:bodyPr/>
          <a:lstStyle/>
          <a:p>
            <a:r>
              <a:rPr lang="es-ES_tradnl" dirty="0" smtClean="0"/>
              <a:t>Se divide en tres partes</a:t>
            </a:r>
            <a:endParaRPr lang="es-ES_tradnl" dirty="0"/>
          </a:p>
        </p:txBody>
      </p:sp>
      <p:sp>
        <p:nvSpPr>
          <p:cNvPr id="5" name="4 Flecha derecha"/>
          <p:cNvSpPr/>
          <p:nvPr/>
        </p:nvSpPr>
        <p:spPr>
          <a:xfrm rot="3717931">
            <a:off x="5973285" y="2485806"/>
            <a:ext cx="2016376" cy="986611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6 Flecha derecha"/>
          <p:cNvSpPr/>
          <p:nvPr/>
        </p:nvSpPr>
        <p:spPr>
          <a:xfrm rot="5400000">
            <a:off x="3652602" y="2705324"/>
            <a:ext cx="2052327" cy="927912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7 Flecha derecha"/>
          <p:cNvSpPr/>
          <p:nvPr/>
        </p:nvSpPr>
        <p:spPr>
          <a:xfrm rot="7359574">
            <a:off x="826994" y="2611161"/>
            <a:ext cx="2124032" cy="919916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0" y="285728"/>
            <a:ext cx="3643306" cy="635798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ES_tradnl" sz="2100" b="1" u="sng" dirty="0" smtClean="0">
                <a:solidFill>
                  <a:schemeClr val="bg2">
                    <a:lumMod val="50000"/>
                  </a:schemeClr>
                </a:solidFill>
              </a:rPr>
              <a:t>RELACIONES DEL DUODENO:</a:t>
            </a:r>
            <a:r>
              <a:rPr lang="es-ES_tradnl" sz="2100" dirty="0" smtClean="0"/>
              <a:t/>
            </a:r>
            <a:br>
              <a:rPr lang="es-ES_tradnl" sz="2100" dirty="0" smtClean="0"/>
            </a:br>
            <a:endParaRPr lang="es-ES_tradnl" sz="2100" dirty="0" smtClean="0"/>
          </a:p>
          <a:p>
            <a:r>
              <a:rPr lang="es-ES_tradnl" sz="2100" b="1" dirty="0" smtClean="0"/>
              <a:t>CARA ANTERIOR</a:t>
            </a:r>
            <a:r>
              <a:rPr lang="es-ES_tradnl" sz="2100" dirty="0" smtClean="0"/>
              <a:t>: </a:t>
            </a:r>
            <a:r>
              <a:rPr lang="es-ES_tradnl" sz="2100" dirty="0" smtClean="0"/>
              <a:t/>
            </a:r>
            <a:br>
              <a:rPr lang="es-ES_tradnl" sz="2100" dirty="0" smtClean="0"/>
            </a:br>
            <a:r>
              <a:rPr lang="es-ES_tradnl" sz="2100" dirty="0" smtClean="0"/>
              <a:t>situada debajo </a:t>
            </a:r>
            <a:r>
              <a:rPr lang="es-ES_tradnl" sz="2100" dirty="0" smtClean="0"/>
              <a:t>del hígado. </a:t>
            </a:r>
            <a:br>
              <a:rPr lang="es-ES_tradnl" sz="2100" dirty="0" smtClean="0"/>
            </a:br>
            <a:r>
              <a:rPr lang="es-ES_tradnl" sz="2100" dirty="0" smtClean="0"/>
              <a:t>También se relaciona </a:t>
            </a:r>
            <a:br>
              <a:rPr lang="es-ES_tradnl" sz="2100" dirty="0" smtClean="0"/>
            </a:br>
            <a:r>
              <a:rPr lang="es-ES_tradnl" sz="2100" dirty="0" smtClean="0"/>
              <a:t>con el cuello de la </a:t>
            </a:r>
            <a:br>
              <a:rPr lang="es-ES_tradnl" sz="2100" dirty="0" smtClean="0"/>
            </a:br>
            <a:r>
              <a:rPr lang="es-ES_tradnl" sz="2100" dirty="0" smtClean="0"/>
              <a:t>vesícula biliar</a:t>
            </a:r>
            <a:r>
              <a:rPr lang="es-ES_tradnl" sz="2100" dirty="0" smtClean="0"/>
              <a:t>.</a:t>
            </a:r>
          </a:p>
          <a:p>
            <a:endParaRPr lang="es-ES_tradnl" sz="2100" dirty="0" smtClean="0"/>
          </a:p>
          <a:p>
            <a:r>
              <a:rPr lang="es-ES_tradnl" sz="2100" b="1" dirty="0" smtClean="0"/>
              <a:t>CARA POSTERIOR</a:t>
            </a:r>
            <a:r>
              <a:rPr lang="es-ES_tradnl" sz="2100" dirty="0" smtClean="0"/>
              <a:t>: </a:t>
            </a:r>
            <a:r>
              <a:rPr lang="es-ES_tradnl" sz="2100" dirty="0" smtClean="0"/>
              <a:t/>
            </a:r>
            <a:br>
              <a:rPr lang="es-ES_tradnl" sz="2100" dirty="0" smtClean="0"/>
            </a:br>
            <a:r>
              <a:rPr lang="es-ES_tradnl" sz="2100" dirty="0" smtClean="0"/>
              <a:t>cruza aquí la </a:t>
            </a:r>
            <a:r>
              <a:rPr lang="es-ES_tradnl" sz="2100" dirty="0" smtClean="0"/>
              <a:t>arteria </a:t>
            </a:r>
            <a:r>
              <a:rPr lang="es-ES_tradnl" sz="2100" dirty="0" err="1" smtClean="0"/>
              <a:t>gastroduodenal</a:t>
            </a:r>
            <a:r>
              <a:rPr lang="es-ES_tradnl" sz="2100" dirty="0" smtClean="0"/>
              <a:t>. </a:t>
            </a:r>
            <a:endParaRPr lang="es-ES_tradnl" sz="2100" dirty="0" smtClean="0"/>
          </a:p>
          <a:p>
            <a:endParaRPr lang="es-ES_tradnl" sz="2100" dirty="0" smtClean="0"/>
          </a:p>
          <a:p>
            <a:r>
              <a:rPr lang="es-ES_tradnl" sz="2100" b="1" dirty="0" smtClean="0"/>
              <a:t>BORDE </a:t>
            </a:r>
            <a:r>
              <a:rPr lang="es-ES_tradnl" sz="2100" b="1" dirty="0" smtClean="0"/>
              <a:t>SUP</a:t>
            </a:r>
            <a:r>
              <a:rPr lang="es-ES_tradnl" sz="2100" b="1" dirty="0" smtClean="0"/>
              <a:t>ERIOR: </a:t>
            </a:r>
            <a:r>
              <a:rPr lang="es-ES_tradnl" sz="2100" dirty="0" smtClean="0"/>
              <a:t>en contacto con </a:t>
            </a:r>
            <a:br>
              <a:rPr lang="es-ES_tradnl" sz="2100" dirty="0" smtClean="0"/>
            </a:br>
            <a:r>
              <a:rPr lang="es-ES_tradnl" sz="2100" dirty="0" smtClean="0"/>
              <a:t>el est</a:t>
            </a:r>
            <a:r>
              <a:rPr lang="es-ES_tradnl" sz="2100" dirty="0" smtClean="0"/>
              <a:t>ómago.</a:t>
            </a:r>
            <a:endParaRPr lang="es-ES_tradnl" sz="2100" dirty="0" smtClean="0"/>
          </a:p>
          <a:p>
            <a:endParaRPr lang="es-ES_tradnl" sz="2100" dirty="0" smtClean="0"/>
          </a:p>
          <a:p>
            <a:r>
              <a:rPr lang="es-ES_tradnl" sz="2100" b="1" dirty="0" smtClean="0"/>
              <a:t>BORDE </a:t>
            </a:r>
            <a:r>
              <a:rPr lang="es-ES_tradnl" sz="2100" b="1" dirty="0" smtClean="0"/>
              <a:t>INF</a:t>
            </a:r>
            <a:r>
              <a:rPr lang="es-ES_tradnl" sz="2100" b="1" dirty="0" smtClean="0"/>
              <a:t>ERIOR: </a:t>
            </a:r>
            <a:br>
              <a:rPr lang="es-ES_tradnl" sz="2100" b="1" dirty="0" smtClean="0"/>
            </a:br>
            <a:r>
              <a:rPr lang="es-ES_tradnl" sz="2100" dirty="0" smtClean="0"/>
              <a:t>en contacto</a:t>
            </a:r>
            <a:br>
              <a:rPr lang="es-ES_tradnl" sz="2100" dirty="0" smtClean="0"/>
            </a:br>
            <a:r>
              <a:rPr lang="es-ES_tradnl" sz="2100" dirty="0" smtClean="0"/>
              <a:t>con el yeyuno.</a:t>
            </a:r>
            <a:endParaRPr lang="es-ES_tradnl" sz="2100" dirty="0" smtClean="0"/>
          </a:p>
          <a:p>
            <a:pPr algn="r"/>
            <a:r>
              <a:rPr lang="es-ES_tradnl" sz="2100" dirty="0" smtClean="0"/>
              <a:t> </a:t>
            </a:r>
            <a:endParaRPr lang="es-ES_tradnl" sz="2100" dirty="0" smtClean="0"/>
          </a:p>
          <a:p>
            <a:endParaRPr lang="es-ES_tradnl" sz="2100" dirty="0" smtClean="0"/>
          </a:p>
        </p:txBody>
      </p:sp>
      <p:pic>
        <p:nvPicPr>
          <p:cNvPr id="6" name="5 Imagen" descr="duodeno e higado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642918"/>
            <a:ext cx="5991225" cy="559117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793001"/>
          </a:xfrm>
        </p:spPr>
        <p:txBody>
          <a:bodyPr/>
          <a:lstStyle/>
          <a:p>
            <a:pPr>
              <a:buNone/>
            </a:pPr>
            <a:r>
              <a:rPr lang="es-ES_tradnl" sz="2200" b="1" u="sng" dirty="0" smtClean="0">
                <a:solidFill>
                  <a:schemeClr val="bg2">
                    <a:lumMod val="50000"/>
                  </a:schemeClr>
                </a:solidFill>
              </a:rPr>
              <a:t>VASCULARIZACIÓN DEL DUODENO:</a:t>
            </a:r>
          </a:p>
          <a:p>
            <a:pPr>
              <a:buNone/>
            </a:pPr>
            <a:r>
              <a:rPr lang="es-ES_tradnl" sz="2200" dirty="0" smtClean="0"/>
              <a:t>   Las arterias provienen de </a:t>
            </a:r>
            <a:r>
              <a:rPr lang="es-ES_tradnl" sz="2200" dirty="0" smtClean="0"/>
              <a:t>las </a:t>
            </a:r>
            <a:r>
              <a:rPr lang="es-ES_tradnl" sz="2200" dirty="0" smtClean="0"/>
              <a:t>ramas del tronco celíaco o </a:t>
            </a:r>
            <a:br>
              <a:rPr lang="es-ES_tradnl" sz="2200" dirty="0" smtClean="0"/>
            </a:br>
            <a:r>
              <a:rPr lang="es-ES_tradnl" sz="2200" dirty="0" smtClean="0"/>
              <a:t>de la </a:t>
            </a:r>
            <a:r>
              <a:rPr lang="es-ES_tradnl" sz="2200" b="1" dirty="0" smtClean="0"/>
              <a:t>arteria mesentérica superior.</a:t>
            </a:r>
          </a:p>
          <a:p>
            <a:pPr>
              <a:buNone/>
            </a:pPr>
            <a:r>
              <a:rPr lang="es-ES_tradnl" sz="2200" b="1" dirty="0" smtClean="0"/>
              <a:t>Además hay muchos vasos linfáticos.</a:t>
            </a:r>
          </a:p>
          <a:p>
            <a:endParaRPr lang="es-ES_tradnl" dirty="0"/>
          </a:p>
        </p:txBody>
      </p:sp>
      <p:pic>
        <p:nvPicPr>
          <p:cNvPr id="4" name="3 Imagen" descr="arterias y duodeno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655352"/>
            <a:ext cx="7929618" cy="520264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 descr="mesenterica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37366"/>
            <a:ext cx="4394885" cy="6820634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duodeno en vivo jaja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571480"/>
            <a:ext cx="8164343" cy="571504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texto"/>
          <p:cNvSpPr>
            <a:spLocks noGrp="1"/>
          </p:cNvSpPr>
          <p:nvPr>
            <p:ph type="body" idx="2"/>
          </p:nvPr>
        </p:nvSpPr>
        <p:spPr>
          <a:xfrm>
            <a:off x="5715008" y="785794"/>
            <a:ext cx="3214710" cy="1857388"/>
          </a:xfrm>
        </p:spPr>
        <p:txBody>
          <a:bodyPr/>
          <a:lstStyle/>
          <a:p>
            <a:r>
              <a:rPr lang="es-ES_tradnl" dirty="0" smtClean="0"/>
              <a:t>La imagen muestra las arterias en todo el intestino delgado.</a:t>
            </a:r>
            <a:br>
              <a:rPr lang="es-ES_tradnl" dirty="0" smtClean="0"/>
            </a:br>
            <a:r>
              <a:rPr lang="es-ES_tradnl" dirty="0" smtClean="0"/>
              <a:t>Se observa como de una arteria grande, salen varias “ramificaciones” de arterias pequeñas.</a:t>
            </a:r>
            <a:endParaRPr lang="es-ES_tradnl" dirty="0"/>
          </a:p>
        </p:txBody>
      </p:sp>
      <p:pic>
        <p:nvPicPr>
          <p:cNvPr id="4" name="3 Marcador de contenido" descr="arteria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314217"/>
            <a:ext cx="5396935" cy="6543783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_tradnl" dirty="0" smtClean="0"/>
              <a:t>El yeyuno e íleon son las últimas dos partes del intestino delgado y </a:t>
            </a:r>
            <a:r>
              <a:rPr lang="es-ES_tradnl" b="1" dirty="0" smtClean="0"/>
              <a:t>no tienen diferencias notorias </a:t>
            </a:r>
            <a:r>
              <a:rPr lang="es-ES_tradnl" dirty="0" smtClean="0"/>
              <a:t>entre sí. No hay un límite entre ambos.</a:t>
            </a:r>
            <a:endParaRPr lang="es-ES_tradnl" dirty="0" smtClean="0"/>
          </a:p>
          <a:p>
            <a:endParaRPr lang="es-ES_tradnl" dirty="0" smtClean="0"/>
          </a:p>
          <a:p>
            <a:r>
              <a:rPr lang="es-ES_tradnl" dirty="0" smtClean="0"/>
              <a:t>Se ubican </a:t>
            </a:r>
            <a:r>
              <a:rPr lang="es-ES_tradnl" b="1" dirty="0" smtClean="0"/>
              <a:t>entre el duodeno y el ciego del intestino grueso.</a:t>
            </a:r>
          </a:p>
          <a:p>
            <a:endParaRPr lang="es-ES_tradnl" dirty="0" smtClean="0"/>
          </a:p>
          <a:p>
            <a:r>
              <a:rPr lang="es-ES_tradnl" dirty="0" smtClean="0"/>
              <a:t>El</a:t>
            </a:r>
            <a:r>
              <a:rPr lang="es-ES_tradnl" b="1" dirty="0" smtClean="0"/>
              <a:t> yeyuno </a:t>
            </a:r>
            <a:r>
              <a:rPr lang="es-ES_tradnl" dirty="0" smtClean="0"/>
              <a:t>está localizado cerca de la </a:t>
            </a:r>
            <a:r>
              <a:rPr lang="es-ES_tradnl" b="1" dirty="0" smtClean="0"/>
              <a:t>flexura </a:t>
            </a:r>
            <a:r>
              <a:rPr lang="es-ES_tradnl" b="1" dirty="0" err="1" smtClean="0"/>
              <a:t>duodenoyeyunal</a:t>
            </a:r>
            <a:r>
              <a:rPr lang="es-ES_tradnl" dirty="0" smtClean="0"/>
              <a:t>, y el</a:t>
            </a:r>
            <a:r>
              <a:rPr lang="es-ES_tradnl" b="1" dirty="0" smtClean="0"/>
              <a:t> íleon </a:t>
            </a:r>
            <a:r>
              <a:rPr lang="es-ES_tradnl" dirty="0" smtClean="0"/>
              <a:t>se encuentra cerca de la </a:t>
            </a:r>
            <a:r>
              <a:rPr lang="es-ES_tradnl" b="1" dirty="0" smtClean="0"/>
              <a:t>flexura ileocecal.</a:t>
            </a:r>
            <a:r>
              <a:rPr lang="es-ES_tradnl" dirty="0" smtClean="0"/>
              <a:t> </a:t>
            </a:r>
          </a:p>
          <a:p>
            <a:endParaRPr lang="es-ES_tradnl" dirty="0" smtClean="0"/>
          </a:p>
          <a:p>
            <a:r>
              <a:rPr lang="es-ES_tradnl" dirty="0" smtClean="0"/>
              <a:t>El intestino delgado está caracterizado por su conjunto de </a:t>
            </a:r>
            <a:r>
              <a:rPr lang="es-ES_tradnl" b="1" dirty="0" smtClean="0"/>
              <a:t>asas</a:t>
            </a:r>
            <a:r>
              <a:rPr lang="es-ES_tradnl" dirty="0" smtClean="0"/>
              <a:t>.</a:t>
            </a: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YEYUNO e ÍLEON:</a:t>
            </a:r>
            <a:endParaRPr lang="es-ES_tradnl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56853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85720" y="214290"/>
            <a:ext cx="8715436" cy="5793001"/>
          </a:xfrm>
        </p:spPr>
        <p:txBody>
          <a:bodyPr/>
          <a:lstStyle/>
          <a:p>
            <a:pPr>
              <a:buNone/>
            </a:pPr>
            <a:r>
              <a:rPr lang="es-ES_tradnl" sz="2800" b="1" u="sng" dirty="0" smtClean="0">
                <a:solidFill>
                  <a:schemeClr val="bg2">
                    <a:lumMod val="50000"/>
                  </a:schemeClr>
                </a:solidFill>
              </a:rPr>
              <a:t>ASAS:</a:t>
            </a:r>
          </a:p>
          <a:p>
            <a:pPr>
              <a:buNone/>
            </a:pPr>
            <a:endParaRPr lang="es-ES_tradnl" sz="2800" b="1" u="sng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s-ES_tradnl" sz="2800" dirty="0" smtClean="0"/>
              <a:t>Se distinguen </a:t>
            </a:r>
            <a:r>
              <a:rPr lang="es-ES_tradnl" sz="2800" b="1" dirty="0" smtClean="0"/>
              <a:t>dos grupos: </a:t>
            </a:r>
          </a:p>
          <a:p>
            <a:pPr>
              <a:buNone/>
            </a:pPr>
            <a:r>
              <a:rPr lang="es-ES_tradnl" sz="2800" b="1" dirty="0" smtClean="0"/>
              <a:t>-</a:t>
            </a:r>
            <a:r>
              <a:rPr lang="es-ES_tradnl" sz="2800" b="1" dirty="0" smtClean="0"/>
              <a:t>superior e izquierdo (asas dispuestas horizontalmente).</a:t>
            </a:r>
          </a:p>
          <a:p>
            <a:pPr>
              <a:buNone/>
            </a:pPr>
            <a:r>
              <a:rPr lang="es-ES_tradnl" sz="2800" b="1" dirty="0" smtClean="0"/>
              <a:t>-inferior y derecho (asas dispuestas verticalmente)</a:t>
            </a:r>
          </a:p>
          <a:p>
            <a:pPr>
              <a:buNone/>
            </a:pPr>
            <a:r>
              <a:rPr lang="es-ES_tradnl" dirty="0" smtClean="0"/>
              <a:t>La primera asa </a:t>
            </a:r>
            <a:r>
              <a:rPr lang="es-ES_tradnl" dirty="0" err="1" smtClean="0"/>
              <a:t>yeyunal</a:t>
            </a:r>
            <a:r>
              <a:rPr lang="es-ES_tradnl" dirty="0" smtClean="0"/>
              <a:t> es oblicua abajo y a la izquierda.</a:t>
            </a:r>
          </a:p>
          <a:p>
            <a:pPr>
              <a:buNone/>
            </a:pPr>
            <a:r>
              <a:rPr lang="es-ES_tradnl" dirty="0" smtClean="0"/>
              <a:t>La última asa </a:t>
            </a:r>
            <a:r>
              <a:rPr lang="es-ES_tradnl" dirty="0" err="1" smtClean="0"/>
              <a:t>ileal</a:t>
            </a:r>
            <a:r>
              <a:rPr lang="es-ES_tradnl" dirty="0" smtClean="0"/>
              <a:t> asciende hacia la flexura ileocecal, de abajo a arriba y de izquierda a derecha.</a:t>
            </a:r>
          </a:p>
          <a:p>
            <a:pPr>
              <a:buNone/>
            </a:pPr>
            <a:endParaRPr lang="es-ES_tradnl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6072230"/>
          </a:xfrm>
        </p:spPr>
        <p:txBody>
          <a:bodyPr>
            <a:normAutofit fontScale="92500" lnSpcReduction="20000"/>
          </a:bodyPr>
          <a:lstStyle/>
          <a:p>
            <a:r>
              <a:rPr lang="es-ES_tradnl" sz="2800" b="1" u="sng" dirty="0" smtClean="0">
                <a:solidFill>
                  <a:schemeClr val="bg2">
                    <a:lumMod val="50000"/>
                  </a:schemeClr>
                </a:solidFill>
              </a:rPr>
              <a:t>MESENTERIO: </a:t>
            </a:r>
            <a:r>
              <a:rPr lang="es-ES_tradnl" sz="2800" b="1" dirty="0" smtClean="0"/>
              <a:t>es el peritoneo </a:t>
            </a:r>
            <a:r>
              <a:rPr lang="es-ES_tradnl" sz="2800" dirty="0" smtClean="0"/>
              <a:t>del intestino delgado.</a:t>
            </a:r>
          </a:p>
          <a:p>
            <a:endParaRPr lang="es-ES_tradnl" sz="2800" b="1" u="sng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s-ES_tradnl" sz="2800" i="1" u="sng" dirty="0" smtClean="0">
                <a:solidFill>
                  <a:schemeClr val="bg2">
                    <a:lumMod val="50000"/>
                  </a:schemeClr>
                </a:solidFill>
              </a:rPr>
              <a:t>Relaciones</a:t>
            </a:r>
            <a:r>
              <a:rPr lang="es-ES_tradnl" sz="2800" i="1" u="sng" dirty="0" smtClean="0">
                <a:solidFill>
                  <a:schemeClr val="bg2">
                    <a:lumMod val="50000"/>
                  </a:schemeClr>
                </a:solidFill>
              </a:rPr>
              <a:t>:  </a:t>
            </a:r>
            <a:br>
              <a:rPr lang="es-ES_tradnl" sz="2800" i="1" u="sng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s-ES_tradnl" sz="2800" dirty="0" smtClean="0"/>
              <a:t>Tiene </a:t>
            </a:r>
            <a:r>
              <a:rPr lang="es-ES_tradnl" sz="2800" b="1" dirty="0" smtClean="0"/>
              <a:t>5 partes</a:t>
            </a:r>
            <a:r>
              <a:rPr lang="es-ES_tradnl" sz="2800" dirty="0" smtClean="0"/>
              <a:t>: </a:t>
            </a:r>
            <a:r>
              <a:rPr lang="es-ES_tradnl" sz="2800" b="1" dirty="0" smtClean="0"/>
              <a:t/>
            </a:r>
            <a:br>
              <a:rPr lang="es-ES_tradnl" sz="2800" b="1" dirty="0" smtClean="0"/>
            </a:br>
            <a:r>
              <a:rPr lang="es-ES_tradnl" sz="2800" b="1" dirty="0" smtClean="0"/>
              <a:t>-</a:t>
            </a:r>
            <a:r>
              <a:rPr lang="es-ES_tradnl" sz="2800" b="1" u="sng" dirty="0" smtClean="0"/>
              <a:t>extremidad superior:</a:t>
            </a:r>
            <a:r>
              <a:rPr lang="es-ES_tradnl" sz="2800" b="1" dirty="0" smtClean="0"/>
              <a:t> </a:t>
            </a:r>
            <a:r>
              <a:rPr lang="es-ES_tradnl" sz="2800" dirty="0" smtClean="0"/>
              <a:t>rodea a la flexura </a:t>
            </a:r>
            <a:r>
              <a:rPr lang="es-ES_tradnl" sz="2800" dirty="0" err="1" smtClean="0"/>
              <a:t>duodenoyeyunal</a:t>
            </a:r>
            <a:r>
              <a:rPr lang="es-ES_tradnl" sz="2800" dirty="0" smtClean="0"/>
              <a:t>.</a:t>
            </a:r>
            <a:r>
              <a:rPr lang="es-ES_tradnl" sz="2800" u="sng" dirty="0" smtClean="0"/>
              <a:t/>
            </a:r>
            <a:br>
              <a:rPr lang="es-ES_tradnl" sz="2800" u="sng" dirty="0" smtClean="0"/>
            </a:br>
            <a:r>
              <a:rPr lang="es-ES_tradnl" sz="2800" dirty="0" smtClean="0"/>
              <a:t>-</a:t>
            </a:r>
            <a:r>
              <a:rPr lang="es-ES_tradnl" sz="2800" b="1" u="sng" dirty="0" smtClean="0"/>
              <a:t>segmento superior:</a:t>
            </a:r>
            <a:r>
              <a:rPr lang="es-ES_tradnl" sz="2800" b="1" dirty="0" smtClean="0"/>
              <a:t> </a:t>
            </a:r>
            <a:r>
              <a:rPr lang="es-ES_tradnl" sz="2800" dirty="0" smtClean="0"/>
              <a:t>se sitúa cerca de la parte ascendente del duodeno.</a:t>
            </a:r>
            <a:r>
              <a:rPr lang="es-ES_tradnl" sz="2800" dirty="0" smtClean="0"/>
              <a:t/>
            </a:r>
            <a:br>
              <a:rPr lang="es-ES_tradnl" sz="2800" dirty="0" smtClean="0"/>
            </a:br>
            <a:r>
              <a:rPr lang="es-ES_tradnl" sz="2800" dirty="0" smtClean="0"/>
              <a:t>- </a:t>
            </a:r>
            <a:r>
              <a:rPr lang="es-ES_tradnl" sz="2800" b="1" u="sng" dirty="0" smtClean="0"/>
              <a:t>segmento medio:</a:t>
            </a:r>
            <a:r>
              <a:rPr lang="es-ES_tradnl" sz="2800" b="1" dirty="0" smtClean="0"/>
              <a:t> </a:t>
            </a:r>
            <a:r>
              <a:rPr lang="es-ES_tradnl" sz="2800" dirty="0" smtClean="0"/>
              <a:t>se sostiene sobre la 2da, 3era y 4ta vértebra lumbar y cruza las caras anteriores de la parte horizontal del duodeno y de la aorta.</a:t>
            </a:r>
          </a:p>
          <a:p>
            <a:pPr>
              <a:buNone/>
            </a:pPr>
            <a:r>
              <a:rPr lang="es-ES_tradnl" sz="2800" dirty="0" smtClean="0"/>
              <a:t>   - </a:t>
            </a:r>
            <a:r>
              <a:rPr lang="es-ES_tradnl" sz="2800" b="1" u="sng" dirty="0" smtClean="0"/>
              <a:t>segmento inferior:</a:t>
            </a:r>
            <a:r>
              <a:rPr lang="es-ES_tradnl" sz="2800" b="1" dirty="0" smtClean="0"/>
              <a:t> </a:t>
            </a:r>
            <a:r>
              <a:rPr lang="es-ES_tradnl" sz="2800" dirty="0" smtClean="0"/>
              <a:t>se extiende de la 5ta vértebra lumbar a la fosa ilíaca. Cruza la cara anterior de la vena cava inferior.</a:t>
            </a:r>
            <a:br>
              <a:rPr lang="es-ES_tradnl" sz="2800" dirty="0" smtClean="0"/>
            </a:br>
            <a:r>
              <a:rPr lang="es-ES_tradnl" sz="2800" dirty="0" smtClean="0"/>
              <a:t>- </a:t>
            </a:r>
            <a:r>
              <a:rPr lang="es-ES_tradnl" sz="2800" b="1" u="sng" dirty="0" smtClean="0"/>
              <a:t>extremidad inferior:</a:t>
            </a:r>
            <a:r>
              <a:rPr lang="es-ES_tradnl" sz="2800" b="1" dirty="0" smtClean="0"/>
              <a:t> </a:t>
            </a:r>
            <a:r>
              <a:rPr lang="es-ES_tradnl" sz="2800" dirty="0" smtClean="0"/>
              <a:t>va hasta la flexura ileocecal, pero es muy variable su disposición.</a:t>
            </a:r>
          </a:p>
          <a:p>
            <a:pPr>
              <a:buNone/>
            </a:pPr>
            <a:endParaRPr lang="es-ES_tradnl" sz="2800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mesenterio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357166"/>
            <a:ext cx="9183733" cy="621510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SD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785794"/>
            <a:ext cx="4786346" cy="3452220"/>
          </a:xfrm>
          <a:prstGeom prst="rect">
            <a:avLst/>
          </a:prstGeom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5286412"/>
          </a:xfrm>
        </p:spPr>
        <p:txBody>
          <a:bodyPr>
            <a:normAutofit fontScale="70000" lnSpcReduction="20000"/>
          </a:bodyPr>
          <a:lstStyle/>
          <a:p>
            <a:r>
              <a:rPr lang="es-ES_tradnl" sz="2900" dirty="0" smtClean="0"/>
              <a:t>El intestino delgado </a:t>
            </a:r>
            <a:br>
              <a:rPr lang="es-ES_tradnl" sz="2900" dirty="0" smtClean="0"/>
            </a:br>
            <a:r>
              <a:rPr lang="es-ES_tradnl" sz="2900" dirty="0" smtClean="0"/>
              <a:t>es un órgano </a:t>
            </a:r>
            <a:br>
              <a:rPr lang="es-ES_tradnl" sz="2900" dirty="0" smtClean="0"/>
            </a:br>
            <a:r>
              <a:rPr lang="es-ES_tradnl" sz="2900" b="1" dirty="0" smtClean="0"/>
              <a:t>perteneciente al </a:t>
            </a:r>
            <a:br>
              <a:rPr lang="es-ES_tradnl" sz="2900" b="1" dirty="0" smtClean="0"/>
            </a:br>
            <a:r>
              <a:rPr lang="es-ES_tradnl" sz="2900" b="1" dirty="0" smtClean="0"/>
              <a:t>tubo digestivo </a:t>
            </a:r>
            <a:r>
              <a:rPr lang="es-ES_tradnl" sz="2900" dirty="0" smtClean="0"/>
              <a:t>cuya </a:t>
            </a:r>
            <a:br>
              <a:rPr lang="es-ES_tradnl" sz="2900" dirty="0" smtClean="0"/>
            </a:br>
            <a:r>
              <a:rPr lang="es-ES_tradnl" sz="2900" dirty="0" smtClean="0"/>
              <a:t>principal función es </a:t>
            </a:r>
            <a:br>
              <a:rPr lang="es-ES_tradnl" sz="2900" dirty="0" smtClean="0"/>
            </a:br>
            <a:r>
              <a:rPr lang="es-ES_tradnl" sz="2900" dirty="0" smtClean="0"/>
              <a:t>la </a:t>
            </a:r>
            <a:r>
              <a:rPr lang="es-ES_tradnl" sz="2900" b="1" dirty="0" smtClean="0"/>
              <a:t>absorción</a:t>
            </a:r>
            <a:r>
              <a:rPr lang="es-ES_tradnl" sz="2900" dirty="0" smtClean="0"/>
              <a:t> de </a:t>
            </a:r>
            <a:br>
              <a:rPr lang="es-ES_tradnl" sz="2900" dirty="0" smtClean="0"/>
            </a:br>
            <a:r>
              <a:rPr lang="es-ES_tradnl" sz="2900" dirty="0" smtClean="0"/>
              <a:t>nutrientes</a:t>
            </a:r>
            <a:r>
              <a:rPr lang="es-ES_tradnl" sz="2900" dirty="0" smtClean="0"/>
              <a:t>.</a:t>
            </a:r>
          </a:p>
          <a:p>
            <a:endParaRPr lang="es-ES_tradnl" sz="2900" dirty="0" smtClean="0"/>
          </a:p>
          <a:p>
            <a:r>
              <a:rPr lang="es-ES_tradnl" sz="2900" dirty="0" smtClean="0"/>
              <a:t>Se ubica en la </a:t>
            </a:r>
            <a:r>
              <a:rPr lang="es-ES_tradnl" sz="2900" b="1" dirty="0" smtClean="0"/>
              <a:t>cavidad</a:t>
            </a:r>
            <a:br>
              <a:rPr lang="es-ES_tradnl" sz="2900" b="1" dirty="0" smtClean="0"/>
            </a:br>
            <a:r>
              <a:rPr lang="es-ES_tradnl" sz="2900" b="1" dirty="0" err="1" smtClean="0"/>
              <a:t>abdominopélvica</a:t>
            </a:r>
            <a:r>
              <a:rPr lang="es-ES_tradnl" sz="2900" dirty="0" smtClean="0"/>
              <a:t>.</a:t>
            </a:r>
          </a:p>
          <a:p>
            <a:endParaRPr lang="es-ES_tradnl" sz="2900" dirty="0" smtClean="0"/>
          </a:p>
          <a:p>
            <a:r>
              <a:rPr lang="es-ES_tradnl" sz="2900" b="1" dirty="0" smtClean="0"/>
              <a:t>Se ubica entre </a:t>
            </a:r>
            <a:br>
              <a:rPr lang="es-ES_tradnl" sz="2900" b="1" dirty="0" smtClean="0"/>
            </a:br>
            <a:r>
              <a:rPr lang="es-ES_tradnl" sz="2900" b="1" dirty="0" smtClean="0"/>
              <a:t>el estómago y el ciego.</a:t>
            </a:r>
          </a:p>
          <a:p>
            <a:endParaRPr lang="es-ES_tradnl" sz="2900" dirty="0" smtClean="0"/>
          </a:p>
          <a:p>
            <a:r>
              <a:rPr lang="es-ES_tradnl" sz="2900" b="1" dirty="0" smtClean="0"/>
              <a:t>Empieza en el esfínter pilórico y termina en el esfínter ileocecal.</a:t>
            </a:r>
          </a:p>
          <a:p>
            <a:endParaRPr lang="es-ES_tradnl" sz="2900" dirty="0" smtClean="0"/>
          </a:p>
          <a:p>
            <a:r>
              <a:rPr lang="es-ES_tradnl" sz="2900" dirty="0" smtClean="0"/>
              <a:t>Mide aproximadamente </a:t>
            </a:r>
            <a:r>
              <a:rPr lang="es-ES_tradnl" sz="2900" b="1" dirty="0" smtClean="0"/>
              <a:t>6 o 7 metros </a:t>
            </a:r>
            <a:r>
              <a:rPr lang="es-ES_tradnl" sz="2900" dirty="0" smtClean="0"/>
              <a:t>y tiene un grosor de 3 cm aproximadamente.</a:t>
            </a:r>
          </a:p>
          <a:p>
            <a:pPr>
              <a:buNone/>
            </a:pPr>
            <a:endParaRPr lang="es-ES_tradnl" dirty="0" smtClean="0"/>
          </a:p>
          <a:p>
            <a:endParaRPr lang="es-ES_tradnl" dirty="0" smtClean="0"/>
          </a:p>
          <a:p>
            <a:endParaRPr lang="es-ES_tradn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ES_tradnl" sz="4000" u="sng" dirty="0" smtClean="0">
                <a:solidFill>
                  <a:schemeClr val="bg2">
                    <a:lumMod val="50000"/>
                  </a:schemeClr>
                </a:solidFill>
              </a:rPr>
              <a:t>Características principales:</a:t>
            </a:r>
            <a:endParaRPr lang="es-ES_tradnl" sz="4000" u="sng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357982"/>
          </a:xfrm>
        </p:spPr>
        <p:txBody>
          <a:bodyPr/>
          <a:lstStyle/>
          <a:p>
            <a:r>
              <a:rPr lang="es-ES_tradnl" b="1" dirty="0" smtClean="0">
                <a:solidFill>
                  <a:schemeClr val="bg2">
                    <a:lumMod val="75000"/>
                  </a:schemeClr>
                </a:solidFill>
              </a:rPr>
              <a:t>Relaciones de yeyuno e íleon: </a:t>
            </a:r>
          </a:p>
          <a:p>
            <a:pPr>
              <a:buNone/>
            </a:pPr>
            <a:r>
              <a:rPr lang="es-ES_tradnl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s-ES_tradnl" b="1" dirty="0" smtClean="0">
                <a:solidFill>
                  <a:schemeClr val="bg2">
                    <a:lumMod val="75000"/>
                  </a:schemeClr>
                </a:solidFill>
              </a:rPr>
              <a:t>  </a:t>
            </a:r>
            <a:r>
              <a:rPr lang="es-ES_tradnl" dirty="0" smtClean="0"/>
              <a:t>Están enmarcados tanto a la derecha como a la izquierda por el colon.</a:t>
            </a:r>
            <a:r>
              <a:rPr lang="es-ES_tradnl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s-ES_tradnl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s-ES_tradnl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s-ES_tradnl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s-ES_tradnl" dirty="0" smtClean="0"/>
              <a:t>La parte derecha comunica abajo con la pelvis y la parte izquierda se detiene abajo en la fosa ilíaca.</a:t>
            </a:r>
          </a:p>
        </p:txBody>
      </p:sp>
      <p:pic>
        <p:nvPicPr>
          <p:cNvPr id="4" name="3 Imagen" descr="89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3214686"/>
            <a:ext cx="38100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para cerra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8579321" cy="6480012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715016"/>
          </a:xfrm>
        </p:spPr>
        <p:txBody>
          <a:bodyPr>
            <a:normAutofit fontScale="92500" lnSpcReduction="10000"/>
          </a:bodyPr>
          <a:lstStyle/>
          <a:p>
            <a:r>
              <a:rPr lang="es-ES_tradnl" dirty="0" smtClean="0"/>
              <a:t>Histología. Di Fiore.</a:t>
            </a:r>
          </a:p>
          <a:p>
            <a:endParaRPr lang="es-ES_tradnl" dirty="0" smtClean="0"/>
          </a:p>
          <a:p>
            <a:r>
              <a:rPr lang="es-ES_tradnl" dirty="0" smtClean="0"/>
              <a:t>Atlas de anatomía humana. </a:t>
            </a:r>
            <a:r>
              <a:rPr lang="es-ES_tradnl" dirty="0" err="1" smtClean="0"/>
              <a:t>Netter</a:t>
            </a:r>
            <a:r>
              <a:rPr lang="es-ES_tradnl" dirty="0" smtClean="0"/>
              <a:t>.</a:t>
            </a:r>
          </a:p>
          <a:p>
            <a:endParaRPr lang="es-ES_tradnl" dirty="0" smtClean="0"/>
          </a:p>
          <a:p>
            <a:r>
              <a:rPr lang="es-ES_tradnl" dirty="0" smtClean="0"/>
              <a:t>Anatomía y fisiología. Tortora. (extracción de una imagen)</a:t>
            </a:r>
          </a:p>
          <a:p>
            <a:endParaRPr lang="es-ES_tradnl" dirty="0" smtClean="0"/>
          </a:p>
          <a:p>
            <a:r>
              <a:rPr lang="es-ES_tradnl" dirty="0" smtClean="0"/>
              <a:t>Anatomía humana. </a:t>
            </a:r>
            <a:r>
              <a:rPr lang="es-ES_tradnl" dirty="0" err="1" smtClean="0"/>
              <a:t>Latarjet</a:t>
            </a:r>
            <a:r>
              <a:rPr lang="es-ES_tradnl" dirty="0" smtClean="0"/>
              <a:t> </a:t>
            </a:r>
            <a:r>
              <a:rPr lang="es-ES_tradnl" dirty="0" smtClean="0"/>
              <a:t>– Riad.</a:t>
            </a:r>
          </a:p>
          <a:p>
            <a:endParaRPr lang="es-ES_tradnl" dirty="0" smtClean="0"/>
          </a:p>
          <a:p>
            <a:r>
              <a:rPr lang="es-ES_tradnl" dirty="0" smtClean="0"/>
              <a:t>Material de Facultad de Medicina. Cátedra de anatomía. (extracción de una imagen).</a:t>
            </a:r>
          </a:p>
          <a:p>
            <a:endParaRPr lang="es-ES_tradnl" dirty="0" smtClean="0"/>
          </a:p>
          <a:p>
            <a:r>
              <a:rPr lang="es-ES_tradnl" u="sng" dirty="0" smtClean="0">
                <a:hlinkClick r:id="rId2"/>
              </a:rPr>
              <a:t>http://hnncbiol.blogspot.com/2008/01/sistema-digestivo-ii.html</a:t>
            </a:r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s-ES_tradnl" u="sng" dirty="0" smtClean="0">
                <a:solidFill>
                  <a:srgbClr val="FFC000"/>
                </a:solidFill>
              </a:rPr>
              <a:t>Bibliografía:</a:t>
            </a:r>
            <a:endParaRPr lang="es-ES_tradnl" u="sng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-285784" y="214290"/>
            <a:ext cx="8229600" cy="5154626"/>
          </a:xfrm>
        </p:spPr>
        <p:txBody>
          <a:bodyPr>
            <a:normAutofit/>
          </a:bodyPr>
          <a:lstStyle/>
          <a:p>
            <a:pPr algn="ctr"/>
            <a:r>
              <a:rPr lang="es-ES_tradnl" sz="6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ANATOMÍA MICROSCÓPICA DEL INTESTINO DELGADO:</a:t>
            </a:r>
            <a:endParaRPr lang="es-ES_tradnl" sz="6000" dirty="0"/>
          </a:p>
        </p:txBody>
      </p:sp>
      <p:pic>
        <p:nvPicPr>
          <p:cNvPr id="4" name="3 Imagen" descr="Image600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1088" y="3143248"/>
            <a:ext cx="2456214" cy="292895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28596" y="-1071594"/>
            <a:ext cx="8229600" cy="4786322"/>
          </a:xfrm>
        </p:spPr>
        <p:txBody>
          <a:bodyPr>
            <a:normAutofit/>
          </a:bodyPr>
          <a:lstStyle/>
          <a:p>
            <a:r>
              <a:rPr lang="es-ES_tradnl" sz="4400" dirty="0" smtClean="0">
                <a:solidFill>
                  <a:schemeClr val="bg2">
                    <a:lumMod val="50000"/>
                  </a:schemeClr>
                </a:solidFill>
              </a:rPr>
              <a:t>          </a:t>
            </a:r>
            <a:r>
              <a:rPr lang="es-ES_tradnl" sz="4400" u="sng" dirty="0" smtClean="0">
                <a:solidFill>
                  <a:schemeClr val="bg2">
                    <a:lumMod val="50000"/>
                  </a:schemeClr>
                </a:solidFill>
              </a:rPr>
              <a:t>Pared intestinal:</a:t>
            </a:r>
            <a:br>
              <a:rPr lang="es-ES_tradnl" sz="4400" u="sng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s-ES_tradnl" sz="2000" dirty="0" smtClean="0"/>
              <a:t> Está compuesta por cuatro capas de afuera hacia adentro:</a:t>
            </a:r>
            <a:br>
              <a:rPr lang="es-ES_tradnl" sz="2000" dirty="0" smtClean="0"/>
            </a:br>
            <a:r>
              <a:rPr lang="es-ES_tradnl" sz="2000" dirty="0" smtClean="0"/>
              <a:t>- </a:t>
            </a:r>
            <a:r>
              <a:rPr lang="es-ES_tradnl" sz="2000" dirty="0" smtClean="0">
                <a:solidFill>
                  <a:schemeClr val="bg2">
                    <a:lumMod val="50000"/>
                  </a:schemeClr>
                </a:solidFill>
              </a:rPr>
              <a:t>Serosa </a:t>
            </a:r>
            <a:r>
              <a:rPr lang="es-ES_tradnl" sz="2000" dirty="0" smtClean="0"/>
              <a:t>(peritoneo visceral)</a:t>
            </a:r>
            <a:br>
              <a:rPr lang="es-ES_tradnl" sz="2000" dirty="0" smtClean="0"/>
            </a:br>
            <a:r>
              <a:rPr lang="es-ES_tradnl" sz="2000" dirty="0" smtClean="0"/>
              <a:t>- </a:t>
            </a:r>
            <a:r>
              <a:rPr lang="es-ES_tradnl" sz="2000" dirty="0" smtClean="0">
                <a:solidFill>
                  <a:schemeClr val="bg2">
                    <a:lumMod val="50000"/>
                  </a:schemeClr>
                </a:solidFill>
              </a:rPr>
              <a:t>Muscular</a:t>
            </a:r>
            <a:r>
              <a:rPr lang="es-ES_tradnl" sz="2000" dirty="0" smtClean="0"/>
              <a:t> (longitudinal y circular)</a:t>
            </a:r>
            <a:br>
              <a:rPr lang="es-ES_tradnl" sz="2000" dirty="0" smtClean="0"/>
            </a:br>
            <a:r>
              <a:rPr lang="es-ES_tradnl" sz="2000" dirty="0" smtClean="0"/>
              <a:t>- </a:t>
            </a:r>
            <a:r>
              <a:rPr lang="es-ES_tradnl" sz="2000" dirty="0" err="1" smtClean="0">
                <a:solidFill>
                  <a:schemeClr val="bg2">
                    <a:lumMod val="50000"/>
                  </a:schemeClr>
                </a:solidFill>
              </a:rPr>
              <a:t>Submucosa</a:t>
            </a:r>
            <a:r>
              <a:rPr lang="es-ES_tradnl" sz="2000" dirty="0" smtClean="0"/>
              <a:t/>
            </a:r>
            <a:br>
              <a:rPr lang="es-ES_tradnl" sz="2000" dirty="0" smtClean="0"/>
            </a:br>
            <a:r>
              <a:rPr lang="es-ES_tradnl" sz="2000" dirty="0" smtClean="0"/>
              <a:t>- </a:t>
            </a:r>
            <a:r>
              <a:rPr lang="es-ES_tradnl" sz="2000" dirty="0" smtClean="0">
                <a:solidFill>
                  <a:schemeClr val="bg2">
                    <a:lumMod val="50000"/>
                  </a:schemeClr>
                </a:solidFill>
              </a:rPr>
              <a:t>Mucosa</a:t>
            </a:r>
            <a:endParaRPr lang="es-ES_tradnl" sz="2000" dirty="0"/>
          </a:p>
        </p:txBody>
      </p:sp>
      <p:pic>
        <p:nvPicPr>
          <p:cNvPr id="4" name="3 Imagen" descr="di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1857364"/>
            <a:ext cx="5762652" cy="43219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pared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-62037"/>
            <a:ext cx="6381932" cy="692003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apas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9144000" cy="587141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6000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_tradnl" sz="2200" b="1" dirty="0" smtClean="0">
                <a:solidFill>
                  <a:schemeClr val="bg2">
                    <a:lumMod val="50000"/>
                  </a:schemeClr>
                </a:solidFill>
              </a:rPr>
              <a:t>   </a:t>
            </a:r>
            <a:r>
              <a:rPr lang="es-ES_tradnl" sz="2400" b="1" dirty="0" smtClean="0">
                <a:solidFill>
                  <a:schemeClr val="bg2">
                    <a:lumMod val="50000"/>
                  </a:schemeClr>
                </a:solidFill>
              </a:rPr>
              <a:t>MUCOSA: </a:t>
            </a:r>
            <a:r>
              <a:rPr lang="es-ES_tradnl" sz="2200" dirty="0" smtClean="0">
                <a:solidFill>
                  <a:schemeClr val="bg2">
                    <a:lumMod val="50000"/>
                  </a:schemeClr>
                </a:solidFill>
              </a:rPr>
              <a:t>formada como en todo el tubo digestivo por la capa interna (epitelio) y la externa (lámina propia). </a:t>
            </a:r>
            <a:br>
              <a:rPr lang="es-ES_tradnl" sz="22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s-ES_tradnl" sz="22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s-ES_tradnl" sz="22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s-ES_tradnl" sz="2200" dirty="0" smtClean="0"/>
              <a:t>Tiene </a:t>
            </a:r>
            <a:r>
              <a:rPr lang="es-ES_tradnl" sz="2200" b="1" dirty="0" smtClean="0"/>
              <a:t>pliegues de </a:t>
            </a:r>
            <a:r>
              <a:rPr lang="es-ES_tradnl" sz="2200" b="1" dirty="0" err="1" smtClean="0"/>
              <a:t>Kerckring</a:t>
            </a:r>
            <a:r>
              <a:rPr lang="es-ES_tradnl" sz="2200" dirty="0" smtClean="0"/>
              <a:t>. Estos están ausentes en los primeros 5cm del duodeno y en el tramo final del íleon. Tienen el núcleo central en la </a:t>
            </a:r>
            <a:r>
              <a:rPr lang="es-ES_tradnl" sz="2200" dirty="0" err="1" smtClean="0"/>
              <a:t>submucosa</a:t>
            </a:r>
            <a:r>
              <a:rPr lang="es-ES_tradnl" sz="2200" dirty="0" smtClean="0"/>
              <a:t>.</a:t>
            </a:r>
            <a:endParaRPr lang="es-ES_tradnl" sz="2200" b="1" dirty="0" smtClean="0"/>
          </a:p>
          <a:p>
            <a:endParaRPr lang="es-ES_tradnl" sz="2200" dirty="0" smtClean="0"/>
          </a:p>
          <a:p>
            <a:endParaRPr lang="es-ES_tradnl" sz="2200" dirty="0"/>
          </a:p>
        </p:txBody>
      </p:sp>
      <p:pic>
        <p:nvPicPr>
          <p:cNvPr id="4" name="3 Imagen" descr="pliegues de kerckring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500306"/>
            <a:ext cx="8646973" cy="350043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1436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_tradnl" sz="2200" dirty="0" smtClean="0"/>
              <a:t>   La mucosa posee también </a:t>
            </a:r>
            <a:r>
              <a:rPr lang="es-ES_tradnl" sz="2200" b="1" dirty="0" smtClean="0"/>
              <a:t>vellosidades</a:t>
            </a:r>
            <a:r>
              <a:rPr lang="es-ES_tradnl" sz="2200" dirty="0" smtClean="0"/>
              <a:t>: proyecciones digitiformes que cubren toda la superficie, hasta a los pliegues de </a:t>
            </a:r>
            <a:r>
              <a:rPr lang="es-ES_tradnl" sz="2200" dirty="0" err="1" smtClean="0"/>
              <a:t>Kerckring</a:t>
            </a:r>
            <a:r>
              <a:rPr lang="es-ES_tradnl" sz="2200" dirty="0" smtClean="0"/>
              <a:t>, y le da al intestino delgado un aspecto aterciopelado. Tienen el núcleo central en el tejido conectivo. </a:t>
            </a:r>
          </a:p>
          <a:p>
            <a:pPr>
              <a:buNone/>
            </a:pPr>
            <a:r>
              <a:rPr lang="es-ES_tradnl" sz="2200" dirty="0" smtClean="0"/>
              <a:t>   El epitelio es </a:t>
            </a:r>
            <a:r>
              <a:rPr lang="es-ES_tradnl" sz="2200" b="1" dirty="0" smtClean="0"/>
              <a:t>cilíndrico </a:t>
            </a:r>
            <a:r>
              <a:rPr lang="es-ES_tradnl" sz="2200" b="1" dirty="0" err="1" smtClean="0"/>
              <a:t>monoestratificado</a:t>
            </a:r>
            <a:r>
              <a:rPr lang="es-ES_tradnl" sz="2200" b="1" dirty="0" smtClean="0"/>
              <a:t>. </a:t>
            </a:r>
            <a:r>
              <a:rPr lang="es-ES_tradnl" sz="2200" dirty="0" smtClean="0"/>
              <a:t>Esto se debe a que en el intestino delgado se da la absorción.</a:t>
            </a:r>
            <a:r>
              <a:rPr lang="es-ES_tradnl" sz="2200" b="1" dirty="0" smtClean="0"/>
              <a:t/>
            </a:r>
            <a:br>
              <a:rPr lang="es-ES_tradnl" sz="2200" b="1" dirty="0" smtClean="0"/>
            </a:br>
            <a:r>
              <a:rPr lang="es-ES_tradnl" sz="2200" dirty="0" smtClean="0"/>
              <a:t>Además posee </a:t>
            </a:r>
            <a:r>
              <a:rPr lang="es-ES_tradnl" sz="2200" b="1" dirty="0" smtClean="0"/>
              <a:t>glándulas de </a:t>
            </a:r>
            <a:r>
              <a:rPr lang="es-ES_tradnl" sz="2200" b="1" dirty="0" err="1" smtClean="0"/>
              <a:t>Lieberkuhn</a:t>
            </a:r>
            <a:r>
              <a:rPr lang="es-ES_tradnl" sz="2200" b="1" dirty="0" smtClean="0"/>
              <a:t> </a:t>
            </a:r>
            <a:r>
              <a:rPr lang="es-ES_tradnl" sz="2200" dirty="0" smtClean="0"/>
              <a:t>ubicadas en las áreas </a:t>
            </a:r>
            <a:r>
              <a:rPr lang="es-ES_tradnl" sz="2200" dirty="0" err="1" smtClean="0"/>
              <a:t>intervellosas</a:t>
            </a:r>
            <a:r>
              <a:rPr lang="es-ES_tradnl" sz="2200" dirty="0" smtClean="0"/>
              <a:t>, que producen mucus protegiendo así el epitelio.</a:t>
            </a:r>
          </a:p>
        </p:txBody>
      </p:sp>
      <p:pic>
        <p:nvPicPr>
          <p:cNvPr id="4" name="3 Imagen" descr="mucosa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3786190"/>
            <a:ext cx="7072362" cy="307181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510</TotalTime>
  <Words>761</Words>
  <Application>Microsoft Office PowerPoint</Application>
  <PresentationFormat>Presentación en pantalla (4:3)</PresentationFormat>
  <Paragraphs>127</Paragraphs>
  <Slides>32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Concurrencia</vt:lpstr>
      <vt:lpstr>ANATOMÍA DEL INTESTINO DELGADO:</vt:lpstr>
      <vt:lpstr>Se divide en tres partes</vt:lpstr>
      <vt:lpstr>Características principales:</vt:lpstr>
      <vt:lpstr>ANATOMÍA MICROSCÓPICA DEL INTESTINO DELGADO:</vt:lpstr>
      <vt:lpstr>          Pared intestinal:  Está compuesta por cuatro capas de afuera hacia adentro: - Serosa (peritoneo visceral) - Muscular (longitudinal y circular) - Submucosa - Mucosa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DUODENO: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YEYUNO e ÍLEON: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Bibliografía:</vt:lpstr>
    </vt:vector>
  </TitlesOfParts>
  <Company>Windows uE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Intestino delgado</dc:title>
  <dc:creator>WinuE</dc:creator>
  <cp:lastModifiedBy>WinuE</cp:lastModifiedBy>
  <cp:revision>70</cp:revision>
  <dcterms:created xsi:type="dcterms:W3CDTF">2011-05-01T22:35:39Z</dcterms:created>
  <dcterms:modified xsi:type="dcterms:W3CDTF">2011-05-04T23:27:37Z</dcterms:modified>
</cp:coreProperties>
</file>