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73" r:id="rId3"/>
    <p:sldId id="272" r:id="rId4"/>
    <p:sldId id="257" r:id="rId5"/>
    <p:sldId id="270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EA9DD-67CC-47BE-AB86-6E98369832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07F98-1E03-4DA2-A1D9-E2D5C4CEFC0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07F98-1E03-4DA2-A1D9-E2D5C4CEFC08}" type="slidenum">
              <a:rPr lang="es-ES_tradnl" smtClean="0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03A550B-1D29-405B-BEAC-DA5C1554C059}" type="datetimeFigureOut">
              <a:rPr lang="es-ES_tradnl" smtClean="0"/>
              <a:pPr/>
              <a:t>17/08/2010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D3C74C6-7ECD-401C-9EA3-C7FEC026DFB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2143116"/>
            <a:ext cx="8174860" cy="2938464"/>
          </a:xfrm>
        </p:spPr>
        <p:txBody>
          <a:bodyPr>
            <a:noAutofit/>
          </a:bodyPr>
          <a:lstStyle/>
          <a:p>
            <a:pPr algn="ctr"/>
            <a:r>
              <a:rPr lang="es-ES_tradnl" sz="7200" b="1" dirty="0" smtClean="0"/>
              <a:t>CICLO DEL ÁCIDO GLIOXÍLICO O GLIOXILATO</a:t>
            </a:r>
            <a:endParaRPr lang="es-ES_tradnl" sz="7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5715016"/>
            <a:ext cx="7746232" cy="892968"/>
          </a:xfrm>
        </p:spPr>
        <p:txBody>
          <a:bodyPr>
            <a:normAutofit fontScale="92500" lnSpcReduction="10000"/>
          </a:bodyPr>
          <a:lstStyle/>
          <a:p>
            <a:r>
              <a:rPr lang="es-ES_tradnl" b="1" dirty="0" smtClean="0"/>
              <a:t>Fiamma La Paz</a:t>
            </a:r>
          </a:p>
          <a:p>
            <a:r>
              <a:rPr lang="es-ES_tradnl" b="1" dirty="0" smtClean="0"/>
              <a:t>1ero Biología - CeRP</a:t>
            </a:r>
            <a:endParaRPr lang="es-ES_tradnl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57158" y="428604"/>
            <a:ext cx="8572560" cy="4525963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accent1"/>
                </a:solidFill>
              </a:rPr>
              <a:t>2- </a:t>
            </a:r>
            <a:r>
              <a:rPr lang="es-ES_tradnl" sz="2800" dirty="0" smtClean="0"/>
              <a:t>La enzima aconitasa cataliza la transformación del </a:t>
            </a:r>
            <a:r>
              <a:rPr lang="es-ES_tradnl" sz="2800" b="1" dirty="0" smtClean="0">
                <a:solidFill>
                  <a:srgbClr val="FFFF00"/>
                </a:solidFill>
              </a:rPr>
              <a:t>citrato</a:t>
            </a:r>
            <a:r>
              <a:rPr lang="es-ES_tradnl" sz="2800" dirty="0" smtClean="0"/>
              <a:t> en </a:t>
            </a:r>
            <a:r>
              <a:rPr lang="es-ES_tradnl" sz="2800" b="1" dirty="0" smtClean="0">
                <a:solidFill>
                  <a:srgbClr val="FFFF00"/>
                </a:solidFill>
              </a:rPr>
              <a:t>isocitrato</a:t>
            </a:r>
            <a:r>
              <a:rPr lang="es-ES_tradnl" sz="2800" dirty="0" smtClean="0"/>
              <a:t>:</a:t>
            </a:r>
            <a:br>
              <a:rPr lang="es-ES_tradnl" sz="2800" dirty="0" smtClean="0"/>
            </a:br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_tradnl" sz="2800" dirty="0" smtClean="0"/>
              <a:t/>
            </a:r>
            <a:br>
              <a:rPr lang="es-ES_tradnl" sz="2800" dirty="0" smtClean="0"/>
            </a:br>
            <a:endParaRPr lang="es-ES_tradnl" sz="2800" dirty="0" smtClean="0"/>
          </a:p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s-ES_tradnl" sz="2800" b="1" dirty="0" smtClean="0">
              <a:solidFill>
                <a:schemeClr val="accent1"/>
              </a:solidFill>
            </a:endParaRPr>
          </a:p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r>
              <a:rPr lang="es-ES_tradnl" sz="2800" b="1" dirty="0" smtClean="0">
                <a:solidFill>
                  <a:schemeClr val="accent1"/>
                </a:solidFill>
              </a:rPr>
              <a:t>3-</a:t>
            </a:r>
            <a:r>
              <a:rPr lang="es-ES_tradnl" sz="2800" dirty="0" smtClean="0"/>
              <a:t> A diferencia del Ciclo de Krebs en este paso no se da la rotura del </a:t>
            </a:r>
            <a:r>
              <a:rPr lang="es-ES_tradnl" sz="2800" b="1" dirty="0" smtClean="0">
                <a:solidFill>
                  <a:srgbClr val="FFFF00"/>
                </a:solidFill>
              </a:rPr>
              <a:t>isocitrato</a:t>
            </a:r>
            <a:r>
              <a:rPr lang="es-ES_tradnl" sz="2800" dirty="0" smtClean="0"/>
              <a:t> por la isocitrato deshidrogenasa, sino que actúa la enzima isocitrato liasa formando </a:t>
            </a:r>
            <a:r>
              <a:rPr lang="es-ES_tradnl" sz="2800" b="1" dirty="0" smtClean="0">
                <a:solidFill>
                  <a:srgbClr val="FFFF00"/>
                </a:solidFill>
              </a:rPr>
              <a:t>glioxilato y succinato</a:t>
            </a:r>
            <a:r>
              <a:rPr lang="es-ES_tradnl" sz="2800" dirty="0" smtClean="0"/>
              <a:t> (el cual se va del ciclo):</a:t>
            </a:r>
            <a:endParaRPr lang="es-ES_tradnl" sz="2800" b="1" dirty="0">
              <a:solidFill>
                <a:schemeClr val="accent1"/>
              </a:solidFill>
            </a:endParaRPr>
          </a:p>
        </p:txBody>
      </p:sp>
      <p:pic>
        <p:nvPicPr>
          <p:cNvPr id="5" name="4 Marcador de contenido" descr="Dibujo2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500174"/>
            <a:ext cx="7786742" cy="245320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Dibujo3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14290"/>
            <a:ext cx="6858048" cy="2140409"/>
          </a:xfrm>
        </p:spPr>
      </p:pic>
      <p:sp>
        <p:nvSpPr>
          <p:cNvPr id="3" name="2 Marcador de contenido"/>
          <p:cNvSpPr>
            <a:spLocks noGrp="1"/>
          </p:cNvSpPr>
          <p:nvPr>
            <p:ph type="subTitle" idx="4294967295"/>
          </p:nvPr>
        </p:nvSpPr>
        <p:spPr>
          <a:xfrm>
            <a:off x="571472" y="2500306"/>
            <a:ext cx="8061325" cy="1752600"/>
          </a:xfrm>
        </p:spPr>
        <p:txBody>
          <a:bodyPr>
            <a:normAutofit lnSpcReduction="10000"/>
          </a:bodyPr>
          <a:lstStyle/>
          <a:p>
            <a:r>
              <a:rPr lang="es-ES_tradnl" sz="2800" b="1" dirty="0" smtClean="0">
                <a:solidFill>
                  <a:schemeClr val="accent1"/>
                </a:solidFill>
              </a:rPr>
              <a:t>4- </a:t>
            </a:r>
            <a:r>
              <a:rPr lang="es-ES_tradnl" sz="2800" dirty="0" smtClean="0"/>
              <a:t>El </a:t>
            </a:r>
            <a:r>
              <a:rPr lang="es-ES_tradnl" sz="2800" b="1" dirty="0" smtClean="0">
                <a:solidFill>
                  <a:srgbClr val="FFFF00"/>
                </a:solidFill>
              </a:rPr>
              <a:t>glioxilato</a:t>
            </a:r>
            <a:r>
              <a:rPr lang="es-ES_tradnl" sz="2800" dirty="0" smtClean="0"/>
              <a:t> sigue en el Ciclo Glioxílico y se condensa con una segunda molécula de </a:t>
            </a:r>
            <a:r>
              <a:rPr lang="es-ES_tradnl" sz="2800" b="1" dirty="0" smtClean="0">
                <a:solidFill>
                  <a:srgbClr val="FFFF00"/>
                </a:solidFill>
              </a:rPr>
              <a:t>acetil-CoA</a:t>
            </a:r>
            <a:r>
              <a:rPr lang="es-ES_tradnl" sz="2800" dirty="0" smtClean="0"/>
              <a:t> para dar </a:t>
            </a:r>
            <a:r>
              <a:rPr lang="es-ES_tradnl" sz="2800" b="1" dirty="0" smtClean="0">
                <a:solidFill>
                  <a:srgbClr val="FFFF00"/>
                </a:solidFill>
              </a:rPr>
              <a:t>malato</a:t>
            </a:r>
            <a:r>
              <a:rPr lang="es-ES_tradnl" sz="2800" dirty="0" smtClean="0"/>
              <a:t>. Actúa la enzima malato sintasa:</a:t>
            </a:r>
            <a:endParaRPr lang="es-ES_tradnl" sz="2800" b="1" dirty="0">
              <a:solidFill>
                <a:schemeClr val="accent1"/>
              </a:solidFill>
            </a:endParaRPr>
          </a:p>
        </p:txBody>
      </p:sp>
      <p:pic>
        <p:nvPicPr>
          <p:cNvPr id="7" name="6 Imagen" descr="Dibujo11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4286256"/>
            <a:ext cx="6429420" cy="21104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4572000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accent1"/>
                </a:solidFill>
              </a:rPr>
              <a:t>5- </a:t>
            </a:r>
            <a:r>
              <a:rPr lang="es-ES_tradnl" sz="2800" dirty="0" smtClean="0"/>
              <a:t>En este último paso de la parte A del ciclo de glioxilato el </a:t>
            </a:r>
            <a:r>
              <a:rPr lang="es-ES_tradnl" sz="2800" b="1" dirty="0" smtClean="0">
                <a:solidFill>
                  <a:srgbClr val="FFFF00"/>
                </a:solidFill>
              </a:rPr>
              <a:t>malato</a:t>
            </a:r>
            <a:r>
              <a:rPr lang="es-ES_tradnl" sz="2800" dirty="0" smtClean="0"/>
              <a:t> se oxida a </a:t>
            </a:r>
            <a:r>
              <a:rPr lang="es-ES_tradnl" sz="2800" b="1" dirty="0" smtClean="0">
                <a:solidFill>
                  <a:srgbClr val="FFFF00"/>
                </a:solidFill>
              </a:rPr>
              <a:t>oxalacetato</a:t>
            </a:r>
            <a:r>
              <a:rPr lang="es-ES_tradnl" sz="2800" dirty="0" smtClean="0">
                <a:solidFill>
                  <a:srgbClr val="FFFF00"/>
                </a:solidFill>
              </a:rPr>
              <a:t> </a:t>
            </a:r>
            <a:r>
              <a:rPr lang="es-ES_tradnl" sz="2800" dirty="0" smtClean="0"/>
              <a:t>por la enzima malato deshidrogenasa (este paso es común para ciclo de Krebs):</a:t>
            </a:r>
          </a:p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endParaRPr lang="es-ES_tradnl" sz="2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r>
              <a:rPr lang="es-ES_tradnl" sz="2800" b="1" dirty="0" smtClean="0">
                <a:solidFill>
                  <a:srgbClr val="FFFF00"/>
                </a:solidFill>
              </a:rPr>
              <a:t>El oxalacetato luego puede combinarse con</a:t>
            </a:r>
          </a:p>
          <a:p>
            <a:pPr>
              <a:buNone/>
            </a:pPr>
            <a:r>
              <a:rPr lang="es-ES_tradnl" sz="2800" b="1" dirty="0" smtClean="0">
                <a:solidFill>
                  <a:srgbClr val="FFFF00"/>
                </a:solidFill>
              </a:rPr>
              <a:t>una acetil-CoA para volver a empezar el</a:t>
            </a:r>
          </a:p>
          <a:p>
            <a:pPr>
              <a:buNone/>
            </a:pPr>
            <a:r>
              <a:rPr lang="es-ES_tradnl" sz="2800" b="1" dirty="0" smtClean="0">
                <a:solidFill>
                  <a:srgbClr val="FFFF00"/>
                </a:solidFill>
              </a:rPr>
              <a:t>Ciclo de glioxilato.</a:t>
            </a:r>
          </a:p>
        </p:txBody>
      </p:sp>
      <p:pic>
        <p:nvPicPr>
          <p:cNvPr id="4" name="3 Imagen" descr="Dibujo5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500306"/>
            <a:ext cx="7086600" cy="228599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 acetato a succinato. Conclusión: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785926"/>
            <a:ext cx="8501122" cy="5072074"/>
          </a:xfrm>
        </p:spPr>
        <p:txBody>
          <a:bodyPr>
            <a:normAutofit/>
          </a:bodyPr>
          <a:lstStyle/>
          <a:p>
            <a:r>
              <a:rPr lang="es-ES_tradnl" sz="3400" dirty="0" smtClean="0"/>
              <a:t>Por cada vuelta del ciclo de Glioxilato, como pudimos ver, </a:t>
            </a:r>
            <a:r>
              <a:rPr lang="es-ES_tradnl" sz="3400" b="1" dirty="0" smtClean="0">
                <a:solidFill>
                  <a:srgbClr val="FFFF00"/>
                </a:solidFill>
              </a:rPr>
              <a:t>se obtiene una molécula de succinato, y se consumen dos moléculas de acetil-CoA.</a:t>
            </a:r>
          </a:p>
          <a:p>
            <a:r>
              <a:rPr lang="es-ES_tradnl" sz="3400" b="1" dirty="0" smtClean="0">
                <a:solidFill>
                  <a:srgbClr val="FFFF00"/>
                </a:solidFill>
              </a:rPr>
              <a:t>2 acetil-CoA + NAD + 2H  O </a:t>
            </a:r>
            <a:r>
              <a:rPr lang="es-ES_tradnl" sz="3400" b="1" dirty="0" smtClean="0">
                <a:solidFill>
                  <a:srgbClr val="FFFF00"/>
                </a:solidFill>
                <a:sym typeface="Wingdings" pitchFamily="2" charset="2"/>
              </a:rPr>
              <a:t> succinato + 2CoA + NADH + H</a:t>
            </a:r>
            <a:r>
              <a:rPr lang="es-ES_tradnl" sz="3400" dirty="0" smtClean="0"/>
              <a:t/>
            </a:r>
            <a:br>
              <a:rPr lang="es-ES_tradnl" sz="3400" dirty="0" smtClean="0"/>
            </a:br>
            <a:endParaRPr lang="es-ES_tradnl" sz="3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500570"/>
            <a:ext cx="169285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786322"/>
            <a:ext cx="238127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000636"/>
            <a:ext cx="169285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67494"/>
            <a:ext cx="8643998" cy="1399032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B- De succinato a oxalacetato De oxalacetato a fosfoenolpiruvato </a:t>
            </a:r>
            <a:endParaRPr lang="es-ES_tradnl" b="1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00"/>
                </a:solidFill>
              </a:rPr>
              <a:t>El succinato se convierte en oxalacetato a través de tres reacciones</a:t>
            </a:r>
            <a:r>
              <a:rPr lang="es-ES_tradnl" dirty="0" smtClean="0">
                <a:solidFill>
                  <a:srgbClr val="FFFF00"/>
                </a:solidFill>
              </a:rPr>
              <a:t>: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b="1" dirty="0" smtClean="0">
                <a:solidFill>
                  <a:schemeClr val="accent1"/>
                </a:solidFill>
              </a:rPr>
              <a:t>1- </a:t>
            </a:r>
            <a:r>
              <a:rPr lang="es-ES_tradnl" dirty="0" smtClean="0"/>
              <a:t>La enzima succinato deshidrogenasa transforma al </a:t>
            </a:r>
            <a:r>
              <a:rPr lang="es-ES_tradnl" b="1" dirty="0" smtClean="0">
                <a:solidFill>
                  <a:srgbClr val="FFFF00"/>
                </a:solidFill>
              </a:rPr>
              <a:t>succinato en fumarato</a:t>
            </a:r>
            <a:r>
              <a:rPr lang="es-ES_tradnl" dirty="0" smtClean="0">
                <a:solidFill>
                  <a:srgbClr val="FFFF00"/>
                </a:solidFill>
              </a:rPr>
              <a:t>:</a:t>
            </a:r>
            <a:endParaRPr lang="es-ES_tradnl" dirty="0">
              <a:solidFill>
                <a:srgbClr val="FFFF00"/>
              </a:solidFill>
            </a:endParaRPr>
          </a:p>
        </p:txBody>
      </p:sp>
      <p:pic>
        <p:nvPicPr>
          <p:cNvPr id="4" name="3 Imagen" descr="Dibujo6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4000504"/>
            <a:ext cx="5500726" cy="263366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72000"/>
          </a:xfrm>
        </p:spPr>
        <p:txBody>
          <a:bodyPr>
            <a:normAutofit fontScale="32500" lnSpcReduction="20000"/>
          </a:bodyPr>
          <a:lstStyle/>
          <a:p>
            <a:r>
              <a:rPr lang="es-ES_tradnl" sz="8000" b="1" dirty="0" smtClean="0">
                <a:solidFill>
                  <a:schemeClr val="accent1"/>
                </a:solidFill>
              </a:rPr>
              <a:t>2- </a:t>
            </a:r>
            <a:r>
              <a:rPr lang="es-ES_tradnl" sz="8000" dirty="0" smtClean="0"/>
              <a:t>A continuación el </a:t>
            </a:r>
            <a:r>
              <a:rPr lang="es-ES_tradnl" sz="8000" b="1" dirty="0" smtClean="0">
                <a:solidFill>
                  <a:srgbClr val="FFFF00"/>
                </a:solidFill>
              </a:rPr>
              <a:t>fumarato</a:t>
            </a:r>
            <a:r>
              <a:rPr lang="es-ES_tradnl" sz="8000" dirty="0" smtClean="0"/>
              <a:t> se transforma en </a:t>
            </a:r>
            <a:r>
              <a:rPr lang="es-ES_tradnl" sz="8000" b="1" dirty="0" smtClean="0">
                <a:solidFill>
                  <a:srgbClr val="FFFF00"/>
                </a:solidFill>
              </a:rPr>
              <a:t>malato</a:t>
            </a:r>
            <a:r>
              <a:rPr lang="es-ES_tradnl" sz="8000" dirty="0" smtClean="0">
                <a:solidFill>
                  <a:srgbClr val="FFFF00"/>
                </a:solidFill>
              </a:rPr>
              <a:t>, </a:t>
            </a:r>
            <a:r>
              <a:rPr lang="es-ES_tradnl" sz="8000" dirty="0" smtClean="0"/>
              <a:t>mediante la hidrogenación por la fumarasa:</a:t>
            </a:r>
          </a:p>
          <a:p>
            <a:endParaRPr lang="es-ES_tradnl" sz="8000" b="1" dirty="0" smtClean="0">
              <a:solidFill>
                <a:schemeClr val="accent1"/>
              </a:solidFill>
            </a:endParaRPr>
          </a:p>
          <a:p>
            <a:endParaRPr lang="es-ES_tradnl" sz="8000" b="1" dirty="0" smtClean="0">
              <a:solidFill>
                <a:schemeClr val="accent1"/>
              </a:solidFill>
            </a:endParaRPr>
          </a:p>
          <a:p>
            <a:endParaRPr lang="es-ES_tradnl" sz="80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s-ES_tradnl" sz="80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s-ES_tradnl" sz="8000" b="1" dirty="0" smtClean="0">
              <a:solidFill>
                <a:schemeClr val="accent1"/>
              </a:solidFill>
            </a:endParaRPr>
          </a:p>
          <a:p>
            <a:endParaRPr lang="es-ES_tradnl" sz="8000" b="1" dirty="0" smtClean="0">
              <a:solidFill>
                <a:schemeClr val="accent1"/>
              </a:solidFill>
            </a:endParaRPr>
          </a:p>
          <a:p>
            <a:r>
              <a:rPr lang="es-ES_tradnl" sz="8000" b="1" dirty="0" smtClean="0">
                <a:solidFill>
                  <a:schemeClr val="accent1"/>
                </a:solidFill>
              </a:rPr>
              <a:t>3- </a:t>
            </a:r>
            <a:r>
              <a:rPr lang="es-ES_tradnl" sz="8000" dirty="0" smtClean="0"/>
              <a:t>El </a:t>
            </a:r>
            <a:r>
              <a:rPr lang="es-ES_tradnl" sz="8000" b="1" dirty="0" smtClean="0">
                <a:solidFill>
                  <a:srgbClr val="FFFF00"/>
                </a:solidFill>
              </a:rPr>
              <a:t>malato</a:t>
            </a:r>
            <a:r>
              <a:rPr lang="es-ES_tradnl" sz="8000" dirty="0" smtClean="0"/>
              <a:t> se oxida por la malato deshidrogenasa y se transforma en </a:t>
            </a:r>
            <a:r>
              <a:rPr lang="es-ES_tradnl" sz="8000" b="1" dirty="0" smtClean="0">
                <a:solidFill>
                  <a:srgbClr val="FFFF00"/>
                </a:solidFill>
              </a:rPr>
              <a:t>oxalacetato</a:t>
            </a:r>
            <a:r>
              <a:rPr lang="es-ES_tradnl" sz="8000" dirty="0" smtClean="0">
                <a:solidFill>
                  <a:srgbClr val="FFFF00"/>
                </a:solidFill>
              </a:rPr>
              <a:t>:</a:t>
            </a:r>
            <a:endParaRPr lang="es-ES_tradnl" sz="8000" b="1" dirty="0" smtClean="0">
              <a:solidFill>
                <a:srgbClr val="FFFF00"/>
              </a:solidFill>
            </a:endParaRPr>
          </a:p>
          <a:p>
            <a:endParaRPr lang="es-ES_tradnl" b="1" dirty="0">
              <a:solidFill>
                <a:schemeClr val="accent1"/>
              </a:solidFill>
            </a:endParaRPr>
          </a:p>
        </p:txBody>
      </p:sp>
      <p:pic>
        <p:nvPicPr>
          <p:cNvPr id="4" name="3 Imagen" descr="Dibujo7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357298"/>
            <a:ext cx="5572164" cy="2317303"/>
          </a:xfrm>
          <a:prstGeom prst="rect">
            <a:avLst/>
          </a:prstGeom>
        </p:spPr>
      </p:pic>
      <p:pic>
        <p:nvPicPr>
          <p:cNvPr id="5" name="4 Imagen" descr="Dibujo8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4786322"/>
            <a:ext cx="5781691" cy="188118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rmAutofit/>
          </a:bodyPr>
          <a:lstStyle/>
          <a:p>
            <a:r>
              <a:rPr lang="es-ES_tradnl" b="1" dirty="0" smtClean="0">
                <a:solidFill>
                  <a:srgbClr val="FFFF00"/>
                </a:solidFill>
              </a:rPr>
              <a:t>El oxalacetato se convierte en fosfoenolpiruvato mediante una reacción: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>
                <a:solidFill>
                  <a:schemeClr val="accent1"/>
                </a:solidFill>
              </a:rPr>
              <a:t>1- </a:t>
            </a:r>
            <a:r>
              <a:rPr lang="es-ES_tradnl" dirty="0" smtClean="0"/>
              <a:t>Se transforma al oxalacetato en fosfoenolpiruvato , mediante la enzima PEP carboxiquinasa: </a:t>
            </a:r>
          </a:p>
          <a:p>
            <a:pPr>
              <a:buNone/>
            </a:pPr>
            <a:r>
              <a:rPr lang="es-ES_tradnl" b="1" dirty="0" smtClean="0">
                <a:solidFill>
                  <a:srgbClr val="FFFF00"/>
                </a:solidFill>
              </a:rPr>
              <a:t>Oxalacetato + GTP </a:t>
            </a: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 fosfoenolpiruvato +</a:t>
            </a:r>
          </a:p>
          <a:p>
            <a:pPr>
              <a:buNone/>
            </a:pP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CO2 + GDP</a:t>
            </a:r>
          </a:p>
          <a:p>
            <a:pPr>
              <a:buNone/>
            </a:pPr>
            <a:endParaRPr lang="es-ES_tradnl" b="1" dirty="0" smtClean="0">
              <a:sym typeface="Wingdings" pitchFamily="2" charset="2"/>
            </a:endParaRPr>
          </a:p>
          <a:p>
            <a:pPr>
              <a:buNone/>
            </a:pP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Luego el fosfoenolpiruvato puede actuar</a:t>
            </a:r>
          </a:p>
          <a:p>
            <a:pPr>
              <a:buNone/>
            </a:pP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como precursor de la glucosa en la</a:t>
            </a:r>
          </a:p>
          <a:p>
            <a:pPr>
              <a:buNone/>
            </a:pPr>
            <a:r>
              <a:rPr lang="es-ES_tradnl" b="1" dirty="0" smtClean="0">
                <a:solidFill>
                  <a:srgbClr val="FFFF00"/>
                </a:solidFill>
                <a:sym typeface="Wingdings" pitchFamily="2" charset="2"/>
              </a:rPr>
              <a:t>Gluconeogénesis.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r>
              <a:rPr lang="es-ES_tradnl" sz="4000" b="1" dirty="0" smtClean="0"/>
              <a:t>Acetato:</a:t>
            </a:r>
            <a:endParaRPr lang="es-ES_tradn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72000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El acetato es un intermedio metabólico clave, que puede obtenerse por degradación de diversos combustibles, por ejemplo los ácidos grasos:</a:t>
            </a:r>
            <a:endParaRPr lang="es-ES_tradnl" sz="2800" dirty="0"/>
          </a:p>
        </p:txBody>
      </p:sp>
      <p:pic>
        <p:nvPicPr>
          <p:cNvPr id="4" name="3 Imagen" descr="Dibujo10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000372"/>
            <a:ext cx="4066417" cy="38576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72000"/>
          </a:xfrm>
        </p:spPr>
        <p:txBody>
          <a:bodyPr/>
          <a:lstStyle/>
          <a:p>
            <a:r>
              <a:rPr lang="es-ES_tradnl" b="1" dirty="0" smtClean="0">
                <a:solidFill>
                  <a:srgbClr val="FFFF00"/>
                </a:solidFill>
              </a:rPr>
              <a:t>Los precursores de los derivados del acetato son la acetil-CoA que es la forma activa del acetato</a:t>
            </a:r>
            <a:r>
              <a:rPr lang="es-ES_tradnl" dirty="0" smtClean="0"/>
              <a:t>. La palabra acetato proviene del latín “acetum” que significa vinagre. El acetato es la sal que se forma a través de la mezcla de un ácido acético con una base.</a:t>
            </a: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¿Qué organismos pueden llevar a cabo este ciclo? ¿En que estructura se realiza?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 smtClean="0"/>
              <a:t>Los vertebrados no pueden convertir los </a:t>
            </a:r>
            <a:r>
              <a:rPr lang="es-ES_tradnl" b="1" dirty="0" smtClean="0">
                <a:solidFill>
                  <a:srgbClr val="FFFF00"/>
                </a:solidFill>
              </a:rPr>
              <a:t>ácidos grasos o el acetato (que procede de los mismos) </a:t>
            </a:r>
            <a:r>
              <a:rPr lang="es-ES_tradnl" dirty="0" smtClean="0"/>
              <a:t>en glúcidos.</a:t>
            </a:r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Sin embargo </a:t>
            </a:r>
            <a:r>
              <a:rPr lang="es-ES_tradnl" b="1" dirty="0" smtClean="0">
                <a:solidFill>
                  <a:srgbClr val="FFFF00"/>
                </a:solidFill>
              </a:rPr>
              <a:t>muchos organismos no vertebrados, plantas y algunos microorganismos como E. coli y levaduras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smtClean="0"/>
              <a:t>realizan el ciclo del ácido glioxílico, el cual tiene lugar en la </a:t>
            </a:r>
            <a:r>
              <a:rPr lang="es-ES_tradnl" b="1" dirty="0" smtClean="0">
                <a:solidFill>
                  <a:srgbClr val="FFFF00"/>
                </a:solidFill>
              </a:rPr>
              <a:t>mitocondria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smtClean="0"/>
              <a:t>En las </a:t>
            </a:r>
            <a:r>
              <a:rPr lang="es-ES_tradnl" b="1" dirty="0" smtClean="0">
                <a:solidFill>
                  <a:srgbClr val="FFFF00"/>
                </a:solidFill>
              </a:rPr>
              <a:t>plantas</a:t>
            </a:r>
            <a:r>
              <a:rPr lang="es-ES_tradnl" dirty="0" smtClean="0"/>
              <a:t>, las enzimas del ciclo del glioxilato se encuentran localizadas en orgánulos membranosos llamados </a:t>
            </a:r>
            <a:r>
              <a:rPr lang="es-ES_tradnl" b="1" u="sng" dirty="0" smtClean="0">
                <a:solidFill>
                  <a:srgbClr val="FFFF00"/>
                </a:solidFill>
              </a:rPr>
              <a:t>glioxisomas</a:t>
            </a:r>
            <a:r>
              <a:rPr lang="es-ES_tradnl" dirty="0" smtClean="0">
                <a:solidFill>
                  <a:srgbClr val="FFFF00"/>
                </a:solidFill>
              </a:rPr>
              <a:t>.</a:t>
            </a:r>
            <a:endParaRPr lang="es-ES_tradnl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72000"/>
          </a:xfrm>
        </p:spPr>
        <p:txBody>
          <a:bodyPr>
            <a:normAutofit/>
          </a:bodyPr>
          <a:lstStyle/>
          <a:p>
            <a:r>
              <a:rPr lang="es-ES_tradnl" sz="2400" b="1" dirty="0" smtClean="0">
                <a:solidFill>
                  <a:srgbClr val="FFFF00"/>
                </a:solidFill>
              </a:rPr>
              <a:t>Glioxisomas: </a:t>
            </a:r>
            <a:r>
              <a:rPr lang="es-ES_tradnl" sz="2400" dirty="0" smtClean="0"/>
              <a:t>estos se desarrollan en semillas ricas en lípidos durante la germinación, antes de que las plantas en desarrollo adquieran la capacidad de sintetizar glucosa a través de la fotosíntesis.</a:t>
            </a:r>
          </a:p>
          <a:p>
            <a:r>
              <a:rPr lang="es-ES_tradnl" sz="2400" dirty="0" smtClean="0"/>
              <a:t>Los </a:t>
            </a:r>
            <a:r>
              <a:rPr lang="es-ES_tradnl" sz="2400" b="1" dirty="0" smtClean="0">
                <a:solidFill>
                  <a:srgbClr val="FFFF00"/>
                </a:solidFill>
              </a:rPr>
              <a:t>animales vertebrados no poseen las enzimas específicas del ciclo del glioxilato </a:t>
            </a:r>
            <a:r>
              <a:rPr lang="es-ES_tradnl" sz="2400" dirty="0" smtClean="0"/>
              <a:t>(isocitrato liasa y malato sintasa), y por lo tanto no pueden obtener síntesis neta de glucosa a partir de lípidos.</a:t>
            </a:r>
            <a:endParaRPr lang="es-ES_tradnl" sz="2400" dirty="0"/>
          </a:p>
        </p:txBody>
      </p:sp>
      <p:pic>
        <p:nvPicPr>
          <p:cNvPr id="4" name="3 Imagen" descr="Dibujo9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714752"/>
            <a:ext cx="8073564" cy="23574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¿Cómo es básicamente el Ciclo?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329642" cy="4811758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El ciclo del glioxilato es una variación del ciclo de Krebs.</a:t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dirty="0" smtClean="0"/>
              <a:t>En este ciclo se produce la </a:t>
            </a:r>
            <a:r>
              <a:rPr lang="es-ES_tradnl" b="1" dirty="0" smtClean="0">
                <a:solidFill>
                  <a:srgbClr val="FFFF00"/>
                </a:solidFill>
              </a:rPr>
              <a:t>conversión de acetato a succinato u otro intermedio de 4 carbonos del ciclo de Krebs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smtClean="0"/>
              <a:t>en una primera instancia, y luego de </a:t>
            </a:r>
            <a:r>
              <a:rPr lang="es-ES_tradnl" b="1" dirty="0" smtClean="0">
                <a:solidFill>
                  <a:srgbClr val="FFFF00"/>
                </a:solidFill>
              </a:rPr>
              <a:t>succinato a fosfoenolpiruvato</a:t>
            </a:r>
            <a:r>
              <a:rPr lang="es-ES_tradnl" dirty="0" smtClean="0">
                <a:solidFill>
                  <a:srgbClr val="FFFF00"/>
                </a:solidFill>
              </a:rPr>
              <a:t>. 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 smtClean="0"/>
          </a:p>
          <a:p>
            <a:r>
              <a:rPr lang="es-ES_tradnl" b="1" dirty="0" smtClean="0">
                <a:solidFill>
                  <a:srgbClr val="FFFF00"/>
                </a:solidFill>
              </a:rPr>
              <a:t>Una vez obtenido el fosfoenolpiruvato, el organismo puede iniciar la gluconeogénesis </a:t>
            </a:r>
            <a:r>
              <a:rPr lang="es-ES_tradnl" dirty="0" smtClean="0"/>
              <a:t>mediante la cual se obtiene glucosa. Este proceso se produce fundamentalmente en el hígado y en menor grado en el riñón.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s-ES_tradnl" sz="2800" dirty="0" smtClean="0"/>
              <a:t>CICLO DEL GLIOXILATO</a:t>
            </a:r>
            <a:br>
              <a:rPr lang="es-ES_tradnl" sz="2800" dirty="0" smtClean="0"/>
            </a:br>
            <a:r>
              <a:rPr lang="es-ES_tradnl" sz="2800" dirty="0" smtClean="0"/>
              <a:t>La isocitrato liasa y la malato sintasa son enzimas únicas del ciclo del glioxilato:</a:t>
            </a:r>
            <a:endParaRPr lang="es-ES_tradnl" sz="2800" dirty="0"/>
          </a:p>
        </p:txBody>
      </p:sp>
      <p:pic>
        <p:nvPicPr>
          <p:cNvPr id="4" name="3 Marcador de contenido" descr="1708201005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86050" y="1428736"/>
            <a:ext cx="4071948" cy="542926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El ciclo: ¿Cómo llegamos desde acetato a fosfoenolpiruvato?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FFFF00"/>
                </a:solidFill>
              </a:rPr>
              <a:t>A-</a:t>
            </a:r>
            <a:r>
              <a:rPr lang="es-ES_tradnl" b="1" dirty="0" smtClean="0"/>
              <a:t> </a:t>
            </a:r>
            <a:r>
              <a:rPr lang="es-ES_tradnl" dirty="0" smtClean="0"/>
              <a:t>Las enzimas del ciclo del glioxilato catalizan la </a:t>
            </a:r>
            <a:r>
              <a:rPr lang="es-ES_tradnl" b="1" dirty="0" smtClean="0">
                <a:solidFill>
                  <a:srgbClr val="FFFF00"/>
                </a:solidFill>
              </a:rPr>
              <a:t>conversión neta de acetato a succinato </a:t>
            </a:r>
            <a:r>
              <a:rPr lang="es-ES_tradnl" dirty="0" smtClean="0"/>
              <a:t>u otro intermedio de cuatro C del ciclo del ácido cítrico.</a:t>
            </a:r>
            <a:br>
              <a:rPr lang="es-ES_tradnl" dirty="0" smtClean="0"/>
            </a:br>
            <a:endParaRPr lang="es-ES_tradnl" b="1" dirty="0" smtClean="0"/>
          </a:p>
          <a:p>
            <a:r>
              <a:rPr lang="es-ES_tradnl" b="1" dirty="0" smtClean="0">
                <a:solidFill>
                  <a:srgbClr val="FFFF00"/>
                </a:solidFill>
              </a:rPr>
              <a:t>B-</a:t>
            </a:r>
            <a:r>
              <a:rPr lang="es-ES_tradnl" b="1" dirty="0" smtClean="0"/>
              <a:t> </a:t>
            </a:r>
            <a:r>
              <a:rPr lang="es-ES_tradnl" dirty="0" smtClean="0"/>
              <a:t>El </a:t>
            </a:r>
            <a:r>
              <a:rPr lang="es-ES_tradnl" b="1" dirty="0" smtClean="0">
                <a:solidFill>
                  <a:srgbClr val="FFFF00"/>
                </a:solidFill>
              </a:rPr>
              <a:t>succinato puede convertirse a </a:t>
            </a:r>
            <a:r>
              <a:rPr lang="es-ES_tradnl" dirty="0" smtClean="0"/>
              <a:t>través del fumarato y malato en </a:t>
            </a:r>
            <a:r>
              <a:rPr lang="es-ES_tradnl" b="1" dirty="0" smtClean="0">
                <a:solidFill>
                  <a:srgbClr val="FFFF00"/>
                </a:solidFill>
              </a:rPr>
              <a:t>oxalacetato, el cual puede ser convertido en fosfoenolpiruvato.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 smtClean="0"/>
              <a:t>A- De Acetato a Succinato</a:t>
            </a:r>
            <a:endParaRPr lang="es-ES_tradn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28596" y="1500174"/>
            <a:ext cx="7472386" cy="4525963"/>
          </a:xfrm>
        </p:spPr>
        <p:txBody>
          <a:bodyPr/>
          <a:lstStyle/>
          <a:p>
            <a:r>
              <a:rPr lang="es-ES_tradnl" sz="2800" b="1" dirty="0" smtClean="0">
                <a:solidFill>
                  <a:schemeClr val="accent1"/>
                </a:solidFill>
              </a:rPr>
              <a:t>1- </a:t>
            </a:r>
            <a:r>
              <a:rPr lang="es-ES_tradnl" sz="2800" dirty="0" smtClean="0"/>
              <a:t>Esta y la segunda reacción es igual a la primera y segunda reacción del ciclo de Krebs. El </a:t>
            </a:r>
            <a:r>
              <a:rPr lang="es-ES_tradnl" sz="2800" b="1" dirty="0" smtClean="0">
                <a:solidFill>
                  <a:srgbClr val="FFFF00"/>
                </a:solidFill>
              </a:rPr>
              <a:t>acetil-CoA</a:t>
            </a:r>
            <a:r>
              <a:rPr lang="es-ES_tradnl" sz="2800" dirty="0" smtClean="0"/>
              <a:t> se condensa con el </a:t>
            </a:r>
            <a:r>
              <a:rPr lang="es-ES_tradnl" sz="2800" b="1" dirty="0" smtClean="0">
                <a:solidFill>
                  <a:srgbClr val="FFFF00"/>
                </a:solidFill>
              </a:rPr>
              <a:t>oxalacetato</a:t>
            </a:r>
            <a:r>
              <a:rPr lang="es-ES_tradnl" sz="2800" dirty="0" smtClean="0"/>
              <a:t> para formar </a:t>
            </a:r>
            <a:r>
              <a:rPr lang="es-ES_tradnl" sz="2800" b="1" dirty="0" smtClean="0">
                <a:solidFill>
                  <a:srgbClr val="FFFF00"/>
                </a:solidFill>
              </a:rPr>
              <a:t>citrato</a:t>
            </a:r>
            <a:r>
              <a:rPr lang="es-ES_tradnl" sz="2800" dirty="0" smtClean="0">
                <a:solidFill>
                  <a:srgbClr val="FFFF00"/>
                </a:solidFill>
              </a:rPr>
              <a:t>. </a:t>
            </a:r>
            <a:r>
              <a:rPr lang="es-ES_tradnl" sz="2800" dirty="0" smtClean="0"/>
              <a:t>La enzima que actúa es la citrato sintasa:</a:t>
            </a:r>
            <a:endParaRPr lang="es-ES_tradnl" sz="2800" b="1" dirty="0" smtClean="0"/>
          </a:p>
          <a:p>
            <a:pPr>
              <a:buNone/>
            </a:pPr>
            <a:r>
              <a:rPr lang="es-ES_tradnl" b="1" dirty="0" smtClean="0">
                <a:solidFill>
                  <a:schemeClr val="accent1"/>
                </a:solidFill>
              </a:rPr>
              <a:t>    </a:t>
            </a:r>
            <a:endParaRPr lang="es-ES_tradnl" b="1" dirty="0">
              <a:solidFill>
                <a:schemeClr val="accent1"/>
              </a:solidFill>
            </a:endParaRPr>
          </a:p>
        </p:txBody>
      </p:sp>
      <p:pic>
        <p:nvPicPr>
          <p:cNvPr id="9" name="8 Marcador de contenido" descr="Dibujo.bmp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28662" y="4214818"/>
            <a:ext cx="7358114" cy="239460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220</TotalTime>
  <Words>536</Words>
  <Application>Microsoft Office PowerPoint</Application>
  <PresentationFormat>Presentación en pantalla (4:3)</PresentationFormat>
  <Paragraphs>59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Brío</vt:lpstr>
      <vt:lpstr>CICLO DEL ÁCIDO GLIOXÍLICO O GLIOXILATO</vt:lpstr>
      <vt:lpstr>Acetato:</vt:lpstr>
      <vt:lpstr>Diapositiva 3</vt:lpstr>
      <vt:lpstr>¿Qué organismos pueden llevar a cabo este ciclo? ¿En que estructura se realiza?</vt:lpstr>
      <vt:lpstr>Diapositiva 5</vt:lpstr>
      <vt:lpstr>¿Cómo es básicamente el Ciclo? </vt:lpstr>
      <vt:lpstr>CICLO DEL GLIOXILATO La isocitrato liasa y la malato sintasa son enzimas únicas del ciclo del glioxilato:</vt:lpstr>
      <vt:lpstr>El ciclo: ¿Cómo llegamos desde acetato a fosfoenolpiruvato?</vt:lpstr>
      <vt:lpstr>A- De Acetato a Succinato</vt:lpstr>
      <vt:lpstr>Diapositiva 10</vt:lpstr>
      <vt:lpstr>Diapositiva 11</vt:lpstr>
      <vt:lpstr>Diapositiva 12</vt:lpstr>
      <vt:lpstr>De acetato a succinato. Conclusión:</vt:lpstr>
      <vt:lpstr>B- De succinato a oxalacetato De oxalacetato a fosfoenolpiruvato 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DEL ÁCIDO GLIOXÍLICO O GLIOXILATO</dc:title>
  <dc:creator>WinuE</dc:creator>
  <cp:lastModifiedBy>WinuE</cp:lastModifiedBy>
  <cp:revision>42</cp:revision>
  <dcterms:created xsi:type="dcterms:W3CDTF">2010-08-17T03:04:38Z</dcterms:created>
  <dcterms:modified xsi:type="dcterms:W3CDTF">2010-08-17T22:09:40Z</dcterms:modified>
</cp:coreProperties>
</file>